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558" r:id="rId3"/>
    <p:sldId id="627" r:id="rId4"/>
    <p:sldId id="701" r:id="rId5"/>
    <p:sldId id="702" r:id="rId6"/>
    <p:sldId id="719" r:id="rId7"/>
    <p:sldId id="720" r:id="rId8"/>
    <p:sldId id="707" r:id="rId9"/>
    <p:sldId id="745" r:id="rId10"/>
    <p:sldId id="721" r:id="rId11"/>
    <p:sldId id="708" r:id="rId12"/>
    <p:sldId id="746" r:id="rId13"/>
    <p:sldId id="722" r:id="rId14"/>
    <p:sldId id="723" r:id="rId15"/>
    <p:sldId id="724" r:id="rId16"/>
    <p:sldId id="725" r:id="rId17"/>
    <p:sldId id="726" r:id="rId18"/>
    <p:sldId id="710" r:id="rId19"/>
    <p:sldId id="730" r:id="rId20"/>
    <p:sldId id="727" r:id="rId21"/>
    <p:sldId id="728" r:id="rId22"/>
    <p:sldId id="729" r:id="rId23"/>
    <p:sldId id="733" r:id="rId24"/>
    <p:sldId id="731" r:id="rId25"/>
    <p:sldId id="711" r:id="rId26"/>
    <p:sldId id="732" r:id="rId27"/>
    <p:sldId id="734" r:id="rId28"/>
    <p:sldId id="735" r:id="rId29"/>
    <p:sldId id="738" r:id="rId30"/>
    <p:sldId id="736" r:id="rId31"/>
    <p:sldId id="739" r:id="rId32"/>
    <p:sldId id="740" r:id="rId33"/>
    <p:sldId id="742" r:id="rId34"/>
    <p:sldId id="741" r:id="rId35"/>
    <p:sldId id="743" r:id="rId36"/>
    <p:sldId id="744" r:id="rId37"/>
    <p:sldId id="73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5B41C-7067-13E9-CCBC-D815C653A58D}" name="Valerie Hase" initials="VH" userId="S::v.hase@ikmz.uzh.ch::be500520-447a-405c-8359-9be357eb9e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54C"/>
    <a:srgbClr val="C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9" autoAdjust="0"/>
    <p:restoredTop sz="82614" autoAdjust="0"/>
  </p:normalViewPr>
  <p:slideViewPr>
    <p:cSldViewPr snapToGrid="0">
      <p:cViewPr varScale="1">
        <p:scale>
          <a:sx n="68" d="100"/>
          <a:sy n="68" d="100"/>
        </p:scale>
        <p:origin x="144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FA2ED-D1AA-48C8-B5F5-36FFDC7E6DE6}" type="datetimeFigureOut">
              <a:rPr lang="en-US" smtClean="0"/>
              <a:t>11/22/2024</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197B6-CD74-4F6A-B9DB-666D1CAA40A1}" type="slidenum">
              <a:rPr lang="en-US" smtClean="0"/>
              <a:t>‹#›</a:t>
            </a:fld>
            <a:endParaRPr lang="en-US" dirty="0"/>
          </a:p>
        </p:txBody>
      </p:sp>
    </p:spTree>
    <p:extLst>
      <p:ext uri="{BB962C8B-B14F-4D97-AF65-F5344CB8AC3E}">
        <p14:creationId xmlns:p14="http://schemas.microsoft.com/office/powerpoint/2010/main" val="7434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6197B6-CD74-4F6A-B9DB-666D1CAA40A1}" type="slidenum">
              <a:rPr lang="en-US" smtClean="0"/>
              <a:t>1</a:t>
            </a:fld>
            <a:endParaRPr lang="en-US" dirty="0"/>
          </a:p>
        </p:txBody>
      </p:sp>
    </p:spTree>
    <p:extLst>
      <p:ext uri="{BB962C8B-B14F-4D97-AF65-F5344CB8AC3E}">
        <p14:creationId xmlns:p14="http://schemas.microsoft.com/office/powerpoint/2010/main" val="328519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a:xfrm>
            <a:off x="905952" y="4714654"/>
            <a:ext cx="4985772" cy="278413"/>
          </a:xfrm>
        </p:spPr>
        <p:txBody>
          <a:bodyPr/>
          <a:lstStyle/>
          <a:p>
            <a:endParaRPr lang="de-DE" dirty="0"/>
          </a:p>
        </p:txBody>
      </p:sp>
      <p:sp>
        <p:nvSpPr>
          <p:cNvPr id="4" name="Foliennummernplatzhalter 3"/>
          <p:cNvSpPr>
            <a:spLocks noGrp="1"/>
          </p:cNvSpPr>
          <p:nvPr>
            <p:ph type="sldNum" sz="quarter" idx="10"/>
          </p:nvPr>
        </p:nvSpPr>
        <p:spPr/>
        <p:txBody>
          <a:bodyPr/>
          <a:lstStyle/>
          <a:p>
            <a:pPr>
              <a:defRPr/>
            </a:pPr>
            <a:fld id="{CF38D175-B6E4-4471-B7BF-D25F69C66D02}" type="slidenum">
              <a:rPr lang="de-DE" smtClean="0"/>
              <a:pPr>
                <a:defRPr/>
              </a:pPr>
              <a:t>2</a:t>
            </a:fld>
            <a:endParaRPr lang="de-DE" dirty="0"/>
          </a:p>
        </p:txBody>
      </p:sp>
    </p:spTree>
    <p:extLst>
      <p:ext uri="{BB962C8B-B14F-4D97-AF65-F5344CB8AC3E}">
        <p14:creationId xmlns:p14="http://schemas.microsoft.com/office/powerpoint/2010/main" val="354521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606197B6-CD74-4F6A-B9DB-666D1CAA40A1}" type="slidenum">
              <a:rPr lang="en-US" smtClean="0"/>
              <a:t>9</a:t>
            </a:fld>
            <a:endParaRPr lang="en-US" dirty="0"/>
          </a:p>
        </p:txBody>
      </p:sp>
    </p:spTree>
    <p:extLst>
      <p:ext uri="{BB962C8B-B14F-4D97-AF65-F5344CB8AC3E}">
        <p14:creationId xmlns:p14="http://schemas.microsoft.com/office/powerpoint/2010/main" val="411932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606197B6-CD74-4F6A-B9DB-666D1CAA40A1}" type="slidenum">
              <a:rPr lang="en-US" smtClean="0"/>
              <a:t>19</a:t>
            </a:fld>
            <a:endParaRPr lang="en-US" dirty="0"/>
          </a:p>
        </p:txBody>
      </p:sp>
    </p:spTree>
    <p:extLst>
      <p:ext uri="{BB962C8B-B14F-4D97-AF65-F5344CB8AC3E}">
        <p14:creationId xmlns:p14="http://schemas.microsoft.com/office/powerpoint/2010/main" val="350079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endParaRPr lang="de-DE" dirty="0"/>
          </a:p>
        </p:txBody>
      </p:sp>
      <p:sp>
        <p:nvSpPr>
          <p:cNvPr id="4" name="Slide Number Placeholder 3"/>
          <p:cNvSpPr>
            <a:spLocks noGrp="1"/>
          </p:cNvSpPr>
          <p:nvPr>
            <p:ph type="sldNum" sz="quarter" idx="5"/>
          </p:nvPr>
        </p:nvSpPr>
        <p:spPr/>
        <p:txBody>
          <a:bodyPr/>
          <a:lstStyle/>
          <a:p>
            <a:fld id="{606197B6-CD74-4F6A-B9DB-666D1CAA40A1}" type="slidenum">
              <a:rPr lang="en-US" smtClean="0"/>
              <a:t>32</a:t>
            </a:fld>
            <a:endParaRPr lang="en-US" dirty="0"/>
          </a:p>
        </p:txBody>
      </p:sp>
    </p:spTree>
    <p:extLst>
      <p:ext uri="{BB962C8B-B14F-4D97-AF65-F5344CB8AC3E}">
        <p14:creationId xmlns:p14="http://schemas.microsoft.com/office/powerpoint/2010/main" val="412367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endParaRPr lang="de-DE" dirty="0"/>
          </a:p>
        </p:txBody>
      </p:sp>
      <p:sp>
        <p:nvSpPr>
          <p:cNvPr id="4" name="Slide Number Placeholder 3"/>
          <p:cNvSpPr>
            <a:spLocks noGrp="1"/>
          </p:cNvSpPr>
          <p:nvPr>
            <p:ph type="sldNum" sz="quarter" idx="5"/>
          </p:nvPr>
        </p:nvSpPr>
        <p:spPr/>
        <p:txBody>
          <a:bodyPr/>
          <a:lstStyle/>
          <a:p>
            <a:fld id="{606197B6-CD74-4F6A-B9DB-666D1CAA40A1}" type="slidenum">
              <a:rPr lang="en-US" smtClean="0"/>
              <a:t>33</a:t>
            </a:fld>
            <a:endParaRPr lang="en-US" dirty="0"/>
          </a:p>
        </p:txBody>
      </p:sp>
    </p:spTree>
    <p:extLst>
      <p:ext uri="{BB962C8B-B14F-4D97-AF65-F5344CB8AC3E}">
        <p14:creationId xmlns:p14="http://schemas.microsoft.com/office/powerpoint/2010/main" val="118518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endParaRPr lang="de-DE" dirty="0"/>
          </a:p>
        </p:txBody>
      </p:sp>
      <p:sp>
        <p:nvSpPr>
          <p:cNvPr id="4" name="Slide Number Placeholder 3"/>
          <p:cNvSpPr>
            <a:spLocks noGrp="1"/>
          </p:cNvSpPr>
          <p:nvPr>
            <p:ph type="sldNum" sz="quarter" idx="5"/>
          </p:nvPr>
        </p:nvSpPr>
        <p:spPr/>
        <p:txBody>
          <a:bodyPr/>
          <a:lstStyle/>
          <a:p>
            <a:fld id="{606197B6-CD74-4F6A-B9DB-666D1CAA40A1}" type="slidenum">
              <a:rPr lang="en-US" smtClean="0"/>
              <a:t>34</a:t>
            </a:fld>
            <a:endParaRPr lang="en-US" dirty="0"/>
          </a:p>
        </p:txBody>
      </p:sp>
    </p:spTree>
    <p:extLst>
      <p:ext uri="{BB962C8B-B14F-4D97-AF65-F5344CB8AC3E}">
        <p14:creationId xmlns:p14="http://schemas.microsoft.com/office/powerpoint/2010/main" val="698479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bg>
      <p:bgPr>
        <a:solidFill>
          <a:schemeClr val="bg1"/>
        </a:solidFill>
        <a:effectLst/>
      </p:bgPr>
    </p:bg>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9063" b="20297"/>
          <a:stretch/>
        </p:blipFill>
        <p:spPr>
          <a:xfrm>
            <a:off x="7597833" y="2767579"/>
            <a:ext cx="4594167" cy="4090421"/>
          </a:xfrm>
          <a:prstGeom prst="rect">
            <a:avLst/>
          </a:prstGeom>
        </p:spPr>
      </p:pic>
      <p:sp>
        <p:nvSpPr>
          <p:cNvPr id="3" name="Untertitel 2"/>
          <p:cNvSpPr>
            <a:spLocks noGrp="1"/>
          </p:cNvSpPr>
          <p:nvPr>
            <p:ph type="subTitle" idx="1" hasCustomPrompt="1"/>
          </p:nvPr>
        </p:nvSpPr>
        <p:spPr>
          <a:xfrm>
            <a:off x="1524000" y="3549291"/>
            <a:ext cx="9144000" cy="9404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endParaRPr lang="en-US"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2152996" cy="1127490"/>
          </a:xfrm>
          <a:prstGeom prst="rect">
            <a:avLst/>
          </a:prstGeom>
        </p:spPr>
      </p:pic>
      <p:cxnSp>
        <p:nvCxnSpPr>
          <p:cNvPr id="14" name="Gerader Verbinder 13"/>
          <p:cNvCxnSpPr>
            <a:cxnSpLocks/>
          </p:cNvCxnSpPr>
          <p:nvPr/>
        </p:nvCxnSpPr>
        <p:spPr>
          <a:xfrm>
            <a:off x="1524000" y="5001032"/>
            <a:ext cx="3036917" cy="0"/>
          </a:xfrm>
          <a:prstGeom prst="line">
            <a:avLst/>
          </a:prstGeom>
          <a:ln w="19050">
            <a:solidFill>
              <a:srgbClr val="2F854C"/>
            </a:soli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p:nvPr>
        </p:nvSpPr>
        <p:spPr>
          <a:xfrm>
            <a:off x="1524000" y="1181047"/>
            <a:ext cx="9144000" cy="2368244"/>
          </a:xfrm>
        </p:spPr>
        <p:txBody>
          <a:bodyPr anchor="b"/>
          <a:lstStyle>
            <a:lvl1pPr algn="ctr">
              <a:defRPr/>
            </a:lvl1pPr>
          </a:lstStyle>
          <a:p>
            <a:r>
              <a:rPr lang="de-DE"/>
              <a:t>Titelmasterformat durch Klicken bearbeiten</a:t>
            </a:r>
            <a:endParaRPr lang="en-US" dirty="0"/>
          </a:p>
        </p:txBody>
      </p:sp>
      <p:sp>
        <p:nvSpPr>
          <p:cNvPr id="11" name="Textplatzhalter 10"/>
          <p:cNvSpPr>
            <a:spLocks noGrp="1"/>
          </p:cNvSpPr>
          <p:nvPr>
            <p:ph type="body" sz="quarter" idx="10" hasCustomPrompt="1"/>
          </p:nvPr>
        </p:nvSpPr>
        <p:spPr>
          <a:xfrm>
            <a:off x="1524000" y="5000625"/>
            <a:ext cx="6073833" cy="1582738"/>
          </a:xfrm>
        </p:spPr>
        <p:txBody>
          <a:bodyPr lIns="0" tIns="91440" rIns="0" bIns="0">
            <a:normAutofit/>
          </a:bodyPr>
          <a:lstStyle>
            <a:lvl1pPr marL="0" indent="0">
              <a:spcBef>
                <a:spcPts val="300"/>
              </a:spcBef>
              <a:buNone/>
              <a:defRPr sz="1200" i="0"/>
            </a:lvl1pPr>
            <a:lvl2pPr>
              <a:defRPr sz="1400"/>
            </a:lvl2pPr>
            <a:lvl3pPr>
              <a:defRPr sz="1400"/>
            </a:lvl3pPr>
            <a:lvl4pPr>
              <a:defRPr sz="1400"/>
            </a:lvl4pPr>
            <a:lvl5pPr>
              <a:defRPr sz="1400"/>
            </a:lvl5pPr>
          </a:lstStyle>
          <a:p>
            <a:pPr lvl="0"/>
            <a:r>
              <a:rPr lang="de-DE" dirty="0"/>
              <a:t>Name</a:t>
            </a:r>
          </a:p>
          <a:p>
            <a:pPr lvl="0"/>
            <a:r>
              <a:rPr lang="de-DE" dirty="0"/>
              <a:t>Institution</a:t>
            </a:r>
          </a:p>
          <a:p>
            <a:pPr lvl="0"/>
            <a:r>
              <a:rPr lang="de-DE" dirty="0"/>
              <a:t>Datum</a:t>
            </a:r>
            <a:endParaRPr lang="en-US" dirty="0"/>
          </a:p>
        </p:txBody>
      </p:sp>
    </p:spTree>
    <p:extLst>
      <p:ext uri="{BB962C8B-B14F-4D97-AF65-F5344CB8AC3E}">
        <p14:creationId xmlns:p14="http://schemas.microsoft.com/office/powerpoint/2010/main" val="78825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in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lstStyle>
            <a:lvl1pPr>
              <a:defRPr/>
            </a:lvl1pPr>
          </a:lstStyle>
          <a:p>
            <a:r>
              <a:rPr lang="de-DE"/>
              <a:t>Titelmasterformat durch Klicken bearbeiten</a:t>
            </a:r>
            <a:endParaRPr lang="en-US" dirty="0"/>
          </a:p>
        </p:txBody>
      </p:sp>
      <p:sp>
        <p:nvSpPr>
          <p:cNvPr id="3" name="Datumsplatzhalter 2"/>
          <p:cNvSpPr>
            <a:spLocks noGrp="1"/>
          </p:cNvSpPr>
          <p:nvPr>
            <p:ph type="dt" sz="half" idx="10"/>
          </p:nvPr>
        </p:nvSpPr>
        <p:spPr/>
        <p:txBody>
          <a:bodyPr/>
          <a:lstStyle/>
          <a:p>
            <a:fld id="{5B860A5B-F3E1-469C-B00F-0D0D1C038F97}" type="datetime1">
              <a:rPr lang="en-US" smtClean="0"/>
              <a:t>11/22/2024</a:t>
            </a:fld>
            <a:endParaRPr lang="en-US" dirty="0"/>
          </a:p>
        </p:txBody>
      </p:sp>
      <p:sp>
        <p:nvSpPr>
          <p:cNvPr id="4" name="Fußzeilenplatzhalter 3"/>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5" name="Foliennummernplatzhalter 4"/>
          <p:cNvSpPr>
            <a:spLocks noGrp="1"/>
          </p:cNvSpPr>
          <p:nvPr>
            <p:ph type="sldNum" sz="quarter" idx="12"/>
          </p:nvPr>
        </p:nvSpPr>
        <p:spPr/>
        <p:txBody>
          <a:bodyPr/>
          <a:lstStyle/>
          <a:p>
            <a:fld id="{0EF26BBE-D3A3-4F3F-A638-BF713FEEBD0D}" type="slidenum">
              <a:rPr lang="en-US" smtClean="0"/>
              <a:t>‹#›</a:t>
            </a:fld>
            <a:endParaRPr lang="en-US"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
        <p:nvSpPr>
          <p:cNvPr id="7" name="Inhaltsplatzhalter 2"/>
          <p:cNvSpPr>
            <a:spLocks noGrp="1"/>
          </p:cNvSpPr>
          <p:nvPr>
            <p:ph idx="1"/>
          </p:nvPr>
        </p:nvSpPr>
        <p:spPr>
          <a:xfrm>
            <a:off x="838200" y="1343168"/>
            <a:ext cx="10515600" cy="4833795"/>
          </a:xfrm>
        </p:spPr>
        <p:txBody>
          <a:bodyPr>
            <a:normAutofit/>
          </a:bodyPr>
          <a:lstStyle>
            <a:lvl1pPr marL="228600" indent="-228600">
              <a:lnSpc>
                <a:spcPct val="100000"/>
              </a:lnSpc>
              <a:buClr>
                <a:schemeClr val="accent1"/>
              </a:buClr>
              <a:buFont typeface="Wingdings" panose="05000000000000000000" pitchFamily="2" charset="2"/>
              <a:buChar char="§"/>
              <a:defRPr sz="2400"/>
            </a:lvl1pPr>
            <a:lvl2pPr marL="800100" indent="-342900">
              <a:lnSpc>
                <a:spcPct val="100000"/>
              </a:lnSpc>
              <a:buClr>
                <a:schemeClr val="accent1"/>
              </a:buClr>
              <a:buFont typeface="Wingdings" panose="05000000000000000000" pitchFamily="2" charset="2"/>
              <a:buChar char="§"/>
              <a:defRPr sz="2000"/>
            </a:lvl2pPr>
            <a:lvl3pPr marL="1257300" indent="-342900">
              <a:lnSpc>
                <a:spcPct val="100000"/>
              </a:lnSpc>
              <a:buClr>
                <a:schemeClr val="accent1"/>
              </a:buClr>
              <a:buFont typeface="Wingdings" panose="05000000000000000000" pitchFamily="2" charset="2"/>
              <a:buChar char="§"/>
              <a:defRPr sz="1800"/>
            </a:lvl3pPr>
            <a:lvl4pPr marL="1714500" indent="-342900">
              <a:lnSpc>
                <a:spcPct val="100000"/>
              </a:lnSpc>
              <a:buClr>
                <a:schemeClr val="accent1"/>
              </a:buClr>
              <a:buFont typeface="Wingdings" panose="05000000000000000000" pitchFamily="2" charset="2"/>
              <a:buChar char="§"/>
              <a:defRPr sz="1600"/>
            </a:lvl4pPr>
            <a:lvl5pPr marL="2171700" indent="-342900">
              <a:lnSpc>
                <a:spcPct val="100000"/>
              </a:lnSpc>
              <a:buClr>
                <a:schemeClr val="accent1"/>
              </a:buClr>
              <a:buFont typeface="Wingdings" panose="05000000000000000000" pitchFamily="2" charset="2"/>
              <a:buChar cha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85839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wei Inhalte - Halb / Halb">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343169"/>
            <a:ext cx="5181600" cy="483379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p:cNvSpPr>
            <a:spLocks noGrp="1"/>
          </p:cNvSpPr>
          <p:nvPr>
            <p:ph sz="half" idx="2"/>
          </p:nvPr>
        </p:nvSpPr>
        <p:spPr>
          <a:xfrm>
            <a:off x="6172200" y="1343169"/>
            <a:ext cx="5181600" cy="483379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BFC69E15-DC7C-4C09-A68D-110D8E47F28F}" type="datetime1">
              <a:rPr lang="en-US" smtClean="0"/>
              <a:t>11/22/2024</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a:t>
            </a:fld>
            <a:endParaRPr lang="en-US" dirty="0"/>
          </a:p>
        </p:txBody>
      </p:sp>
      <p:sp>
        <p:nvSpPr>
          <p:cNvPr id="8" name="Titel 1"/>
          <p:cNvSpPr>
            <a:spLocks noGrp="1"/>
          </p:cNvSpPr>
          <p:nvPr>
            <p:ph type="title"/>
          </p:nvPr>
        </p:nvSpPr>
        <p:spPr>
          <a:xfrm>
            <a:off x="838200" y="365126"/>
            <a:ext cx="10515600" cy="798656"/>
          </a:xfrm>
        </p:spPr>
        <p:txBody>
          <a:bodyPr anchor="b"/>
          <a:lstStyle>
            <a:lvl1pPr>
              <a:defRPr/>
            </a:lvl1pPr>
          </a:lstStyle>
          <a:p>
            <a:r>
              <a:rPr lang="de-DE"/>
              <a:t>Titelmasterformat durch Klicken bearbeiten</a:t>
            </a: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Tree>
    <p:extLst>
      <p:ext uri="{BB962C8B-B14F-4D97-AF65-F5344CB8AC3E}">
        <p14:creationId xmlns:p14="http://schemas.microsoft.com/office/powerpoint/2010/main" val="412093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 Zwei Drittel / Ein Drittel">
    <p:spTree>
      <p:nvGrpSpPr>
        <p:cNvPr id="1" name=""/>
        <p:cNvGrpSpPr/>
        <p:nvPr/>
      </p:nvGrpSpPr>
      <p:grpSpPr>
        <a:xfrm>
          <a:off x="0" y="0"/>
          <a:ext cx="0" cy="0"/>
          <a:chOff x="0" y="0"/>
          <a:chExt cx="0" cy="0"/>
        </a:xfrm>
      </p:grpSpPr>
      <p:sp>
        <p:nvSpPr>
          <p:cNvPr id="11" name="Inhaltsplatzhalter 3"/>
          <p:cNvSpPr>
            <a:spLocks noGrp="1"/>
          </p:cNvSpPr>
          <p:nvPr>
            <p:ph sz="half" idx="14"/>
          </p:nvPr>
        </p:nvSpPr>
        <p:spPr>
          <a:xfrm>
            <a:off x="838199" y="1343169"/>
            <a:ext cx="6954289" cy="483379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7DC0BA6A-78A3-4A7B-B711-2798BA576795}" type="datetime1">
              <a:rPr lang="en-US" smtClean="0"/>
              <a:t>11/22/2024</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a:t>
            </a:fld>
            <a:endParaRPr lang="en-US" dirty="0"/>
          </a:p>
        </p:txBody>
      </p:sp>
      <p:sp>
        <p:nvSpPr>
          <p:cNvPr id="8" name="Titel 1"/>
          <p:cNvSpPr>
            <a:spLocks noGrp="1"/>
          </p:cNvSpPr>
          <p:nvPr>
            <p:ph type="title"/>
          </p:nvPr>
        </p:nvSpPr>
        <p:spPr>
          <a:xfrm>
            <a:off x="838200" y="365126"/>
            <a:ext cx="10515600" cy="798656"/>
          </a:xfrm>
        </p:spPr>
        <p:txBody>
          <a:bodyPr anchor="b"/>
          <a:lstStyle>
            <a:lvl1pPr>
              <a:defRPr/>
            </a:lvl1pPr>
          </a:lstStyle>
          <a:p>
            <a:r>
              <a:rPr lang="de-DE"/>
              <a:t>Titelmasterformat durch Klicken bearbeiten</a:t>
            </a: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
        <p:nvSpPr>
          <p:cNvPr id="15" name="Inhaltsplatzhalter 3"/>
          <p:cNvSpPr>
            <a:spLocks noGrp="1"/>
          </p:cNvSpPr>
          <p:nvPr>
            <p:ph sz="half" idx="16"/>
          </p:nvPr>
        </p:nvSpPr>
        <p:spPr>
          <a:xfrm>
            <a:off x="7966364" y="1343169"/>
            <a:ext cx="3392978"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19942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 Ein Drittel / Zwei Drittel">
    <p:spTree>
      <p:nvGrpSpPr>
        <p:cNvPr id="1" name=""/>
        <p:cNvGrpSpPr/>
        <p:nvPr/>
      </p:nvGrpSpPr>
      <p:grpSpPr>
        <a:xfrm>
          <a:off x="0" y="0"/>
          <a:ext cx="0" cy="0"/>
          <a:chOff x="0" y="0"/>
          <a:chExt cx="0" cy="0"/>
        </a:xfrm>
      </p:grpSpPr>
      <p:sp>
        <p:nvSpPr>
          <p:cNvPr id="15" name="Inhaltsplatzhalter 3"/>
          <p:cNvSpPr>
            <a:spLocks noGrp="1"/>
          </p:cNvSpPr>
          <p:nvPr>
            <p:ph sz="half" idx="16"/>
          </p:nvPr>
        </p:nvSpPr>
        <p:spPr>
          <a:xfrm>
            <a:off x="4399511" y="1343169"/>
            <a:ext cx="6959831"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EFACAC22-42B0-4C2B-9656-1464CC6406CD}" type="datetime1">
              <a:rPr lang="en-US" smtClean="0"/>
              <a:t>11/22/2024</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a:t>
            </a:fld>
            <a:endParaRPr lang="en-US" dirty="0"/>
          </a:p>
        </p:txBody>
      </p:sp>
      <p:sp>
        <p:nvSpPr>
          <p:cNvPr id="8" name="Titel 1"/>
          <p:cNvSpPr>
            <a:spLocks noGrp="1"/>
          </p:cNvSpPr>
          <p:nvPr>
            <p:ph type="title"/>
          </p:nvPr>
        </p:nvSpPr>
        <p:spPr>
          <a:xfrm>
            <a:off x="838200" y="365126"/>
            <a:ext cx="10515600" cy="798656"/>
          </a:xfrm>
        </p:spPr>
        <p:txBody>
          <a:bodyPr anchor="b"/>
          <a:lstStyle>
            <a:lvl1pPr>
              <a:defRPr/>
            </a:lvl1pPr>
          </a:lstStyle>
          <a:p>
            <a:r>
              <a:rPr lang="de-DE"/>
              <a:t>Titelmasterformat durch Klicken bearbeiten</a:t>
            </a: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
        <p:nvSpPr>
          <p:cNvPr id="11" name="Inhaltsplatzhalter 3"/>
          <p:cNvSpPr>
            <a:spLocks noGrp="1"/>
          </p:cNvSpPr>
          <p:nvPr>
            <p:ph sz="half" idx="14"/>
          </p:nvPr>
        </p:nvSpPr>
        <p:spPr>
          <a:xfrm>
            <a:off x="838200" y="1343169"/>
            <a:ext cx="3392978"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77176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rei Inhalte">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B029AD41-3CC8-45C4-8030-8ECFBAEFCA28}" type="datetime1">
              <a:rPr lang="en-US" smtClean="0"/>
              <a:t>11/22/2024</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a:t>
            </a:fld>
            <a:endParaRPr lang="en-US" dirty="0"/>
          </a:p>
        </p:txBody>
      </p:sp>
      <p:sp>
        <p:nvSpPr>
          <p:cNvPr id="8" name="Titel 1"/>
          <p:cNvSpPr>
            <a:spLocks noGrp="1"/>
          </p:cNvSpPr>
          <p:nvPr>
            <p:ph type="title"/>
          </p:nvPr>
        </p:nvSpPr>
        <p:spPr>
          <a:xfrm>
            <a:off x="838200" y="365126"/>
            <a:ext cx="10515600" cy="798656"/>
          </a:xfrm>
        </p:spPr>
        <p:txBody>
          <a:bodyPr anchor="b"/>
          <a:lstStyle>
            <a:lvl1pPr>
              <a:defRPr/>
            </a:lvl1pPr>
          </a:lstStyle>
          <a:p>
            <a:r>
              <a:rPr lang="de-DE"/>
              <a:t>Titelmasterformat durch Klicken bearbeiten</a:t>
            </a: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
        <p:nvSpPr>
          <p:cNvPr id="11" name="Inhaltsplatzhalter 3"/>
          <p:cNvSpPr>
            <a:spLocks noGrp="1"/>
          </p:cNvSpPr>
          <p:nvPr>
            <p:ph sz="half" idx="14"/>
          </p:nvPr>
        </p:nvSpPr>
        <p:spPr>
          <a:xfrm>
            <a:off x="838200" y="1343169"/>
            <a:ext cx="3392978"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Inhaltsplatzhalter 3"/>
          <p:cNvSpPr>
            <a:spLocks noGrp="1"/>
          </p:cNvSpPr>
          <p:nvPr>
            <p:ph sz="half" idx="15"/>
          </p:nvPr>
        </p:nvSpPr>
        <p:spPr>
          <a:xfrm>
            <a:off x="4399511" y="1343169"/>
            <a:ext cx="3392978"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5" name="Inhaltsplatzhalter 3"/>
          <p:cNvSpPr>
            <a:spLocks noGrp="1"/>
          </p:cNvSpPr>
          <p:nvPr>
            <p:ph sz="half" idx="16"/>
          </p:nvPr>
        </p:nvSpPr>
        <p:spPr>
          <a:xfrm>
            <a:off x="7966364" y="1343169"/>
            <a:ext cx="3392978"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09892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oßer Inhalt">
    <p:spTree>
      <p:nvGrpSpPr>
        <p:cNvPr id="1" name=""/>
        <p:cNvGrpSpPr/>
        <p:nvPr/>
      </p:nvGrpSpPr>
      <p:grpSpPr>
        <a:xfrm>
          <a:off x="0" y="0"/>
          <a:ext cx="0" cy="0"/>
          <a:chOff x="0" y="0"/>
          <a:chExt cx="0" cy="0"/>
        </a:xfrm>
      </p:grpSpPr>
      <p:sp>
        <p:nvSpPr>
          <p:cNvPr id="3" name="Inhaltsplatzhalter 2"/>
          <p:cNvSpPr>
            <a:spLocks noGrp="1"/>
          </p:cNvSpPr>
          <p:nvPr>
            <p:ph sz="quarter" idx="17"/>
          </p:nvPr>
        </p:nvSpPr>
        <p:spPr>
          <a:xfrm>
            <a:off x="838200" y="640647"/>
            <a:ext cx="10515600" cy="553631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99385E38-16AB-4402-9965-1780E18B522D}" type="datetime1">
              <a:rPr lang="en-US" smtClean="0"/>
              <a:t>11/22/2024</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a:t>
            </a:fld>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Tree>
    <p:extLst>
      <p:ext uri="{BB962C8B-B14F-4D97-AF65-F5344CB8AC3E}">
        <p14:creationId xmlns:p14="http://schemas.microsoft.com/office/powerpoint/2010/main" val="330984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ighlight">
    <p:spTree>
      <p:nvGrpSpPr>
        <p:cNvPr id="1" name=""/>
        <p:cNvGrpSpPr/>
        <p:nvPr/>
      </p:nvGrpSpPr>
      <p:grpSpPr>
        <a:xfrm>
          <a:off x="0" y="0"/>
          <a:ext cx="0" cy="0"/>
          <a:chOff x="0" y="0"/>
          <a:chExt cx="0" cy="0"/>
        </a:xfrm>
      </p:grpSpPr>
      <p:sp>
        <p:nvSpPr>
          <p:cNvPr id="2" name="Rechteck 1"/>
          <p:cNvSpPr/>
          <p:nvPr/>
        </p:nvSpPr>
        <p:spPr>
          <a:xfrm>
            <a:off x="0" y="0"/>
            <a:ext cx="12192000" cy="6356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92007"/>
            <a:ext cx="1047654" cy="548640"/>
          </a:xfrm>
          <a:prstGeom prst="rect">
            <a:avLst/>
          </a:prstGeom>
        </p:spPr>
      </p:pic>
      <p:sp>
        <p:nvSpPr>
          <p:cNvPr id="3" name="Inhaltsplatzhalter 2"/>
          <p:cNvSpPr>
            <a:spLocks noGrp="1"/>
          </p:cNvSpPr>
          <p:nvPr>
            <p:ph sz="quarter" idx="17"/>
          </p:nvPr>
        </p:nvSpPr>
        <p:spPr>
          <a:xfrm>
            <a:off x="838200" y="640647"/>
            <a:ext cx="10515600" cy="5536316"/>
          </a:xfrm>
        </p:spPr>
        <p:txBody>
          <a:bodyPr>
            <a:normAutofit/>
          </a:bodyPr>
          <a:lstStyle>
            <a:lvl1pPr marL="0" indent="0">
              <a:lnSpc>
                <a:spcPct val="100000"/>
              </a:lnSpc>
              <a:buClr>
                <a:schemeClr val="bg1"/>
              </a:buClr>
              <a:buFontTx/>
              <a:buNone/>
              <a:defRPr sz="3600" cap="small" baseline="0">
                <a:solidFill>
                  <a:schemeClr val="bg1"/>
                </a:solidFill>
              </a:defRPr>
            </a:lvl1pPr>
            <a:lvl2pPr marL="457200" indent="0">
              <a:lnSpc>
                <a:spcPct val="100000"/>
              </a:lnSpc>
              <a:buClr>
                <a:schemeClr val="bg1"/>
              </a:buClr>
              <a:buFontTx/>
              <a:buNone/>
              <a:defRPr sz="3200" cap="small" baseline="0">
                <a:solidFill>
                  <a:schemeClr val="bg1"/>
                </a:solidFill>
              </a:defRPr>
            </a:lvl2pPr>
            <a:lvl3pPr marL="914400" indent="0">
              <a:lnSpc>
                <a:spcPct val="100000"/>
              </a:lnSpc>
              <a:buClr>
                <a:schemeClr val="bg1"/>
              </a:buClr>
              <a:buFontTx/>
              <a:buNone/>
              <a:defRPr sz="2800" cap="small" baseline="0">
                <a:solidFill>
                  <a:schemeClr val="bg1"/>
                </a:solidFill>
              </a:defRPr>
            </a:lvl3pPr>
            <a:lvl4pPr marL="1371600" indent="0">
              <a:lnSpc>
                <a:spcPct val="100000"/>
              </a:lnSpc>
              <a:buClr>
                <a:schemeClr val="bg1"/>
              </a:buClr>
              <a:buFontTx/>
              <a:buNone/>
              <a:defRPr sz="2400" cap="small" baseline="0">
                <a:solidFill>
                  <a:schemeClr val="bg1"/>
                </a:solidFill>
              </a:defRPr>
            </a:lvl4pPr>
            <a:lvl5pPr marL="1828800" indent="0">
              <a:lnSpc>
                <a:spcPct val="100000"/>
              </a:lnSpc>
              <a:buClr>
                <a:schemeClr val="bg1"/>
              </a:buClr>
              <a:buFontTx/>
              <a:buNone/>
              <a:defRPr sz="2000" cap="small" baseline="0">
                <a:solidFill>
                  <a:schemeClr val="bg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045E985E-812E-4F65-8211-FCD5F0C76F8F}" type="datetime1">
              <a:rPr lang="en-US" smtClean="0"/>
              <a:t>11/22/2024</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a:t>
            </a:fld>
            <a:endParaRPr lang="en-US" dirty="0"/>
          </a:p>
        </p:txBody>
      </p:sp>
    </p:spTree>
    <p:extLst>
      <p:ext uri="{BB962C8B-B14F-4D97-AF65-F5344CB8AC3E}">
        <p14:creationId xmlns:p14="http://schemas.microsoft.com/office/powerpoint/2010/main" val="263789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798656"/>
          </a:xfrm>
          <a:prstGeom prst="rect">
            <a:avLst/>
          </a:prstGeom>
        </p:spPr>
        <p:txBody>
          <a:bodyPr vert="horz" lIns="91440" tIns="45720" rIns="91440" bIns="45720" rtlCol="0" anchor="ctr">
            <a:normAutofit/>
          </a:bodyPr>
          <a:lstStyle/>
          <a:p>
            <a:r>
              <a:rPr lang="de-DE" dirty="0"/>
              <a:t>Eine Zeile</a:t>
            </a:r>
            <a:br>
              <a:rPr lang="de-DE" dirty="0"/>
            </a:br>
            <a:r>
              <a:rPr lang="de-DE" dirty="0"/>
              <a:t>Zwei Zeilen</a:t>
            </a:r>
            <a:endParaRPr lang="en-US" dirty="0"/>
          </a:p>
        </p:txBody>
      </p:sp>
      <p:sp>
        <p:nvSpPr>
          <p:cNvPr id="3" name="Textplatzhalter 2"/>
          <p:cNvSpPr>
            <a:spLocks noGrp="1"/>
          </p:cNvSpPr>
          <p:nvPr>
            <p:ph type="body" idx="1"/>
          </p:nvPr>
        </p:nvSpPr>
        <p:spPr>
          <a:xfrm>
            <a:off x="838200" y="1343168"/>
            <a:ext cx="10515600" cy="483379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2"/>
          </p:nvPr>
        </p:nvSpPr>
        <p:spPr>
          <a:xfrm>
            <a:off x="838200" y="6356350"/>
            <a:ext cx="9989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74460-8E57-41AB-A7A6-4911ECEA2F3A}" type="datetime1">
              <a:rPr lang="en-US" smtClean="0"/>
              <a:t>11/22/2024</a:t>
            </a:fld>
            <a:endParaRPr lang="en-US" dirty="0"/>
          </a:p>
        </p:txBody>
      </p:sp>
      <p:sp>
        <p:nvSpPr>
          <p:cNvPr id="5" name="Fußzeilenplatzhalter 4"/>
          <p:cNvSpPr>
            <a:spLocks noGrp="1"/>
          </p:cNvSpPr>
          <p:nvPr>
            <p:ph type="ftr" sz="quarter" idx="3"/>
          </p:nvPr>
        </p:nvSpPr>
        <p:spPr>
          <a:xfrm>
            <a:off x="1903615" y="6356350"/>
            <a:ext cx="839585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6" name="Foliennummernplatzhalter 5"/>
          <p:cNvSpPr>
            <a:spLocks noGrp="1"/>
          </p:cNvSpPr>
          <p:nvPr>
            <p:ph type="sldNum" sz="quarter" idx="4"/>
          </p:nvPr>
        </p:nvSpPr>
        <p:spPr>
          <a:xfrm>
            <a:off x="10365970" y="6356350"/>
            <a:ext cx="9878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26BBE-D3A3-4F3F-A638-BF713FEEBD0D}" type="slidenum">
              <a:rPr lang="en-US" smtClean="0"/>
              <a:t>‹#›</a:t>
            </a:fld>
            <a:endParaRPr lang="en-US" dirty="0"/>
          </a:p>
        </p:txBody>
      </p:sp>
    </p:spTree>
    <p:extLst>
      <p:ext uri="{BB962C8B-B14F-4D97-AF65-F5344CB8AC3E}">
        <p14:creationId xmlns:p14="http://schemas.microsoft.com/office/powerpoint/2010/main" val="1043111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37.png"/><Relationship Id="rId7"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38.svg"/></Relationships>
</file>

<file path=ppt/slides/_rels/slide3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37.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24000" y="880533"/>
            <a:ext cx="9144000" cy="2668758"/>
          </a:xfrm>
        </p:spPr>
        <p:txBody>
          <a:bodyPr>
            <a:normAutofit/>
          </a:bodyPr>
          <a:lstStyle/>
          <a:p>
            <a:r>
              <a:rPr lang="de-DE" sz="4000" b="1" dirty="0"/>
              <a:t>Einführung in die quantitative Inhaltsanalyse</a:t>
            </a:r>
            <a:br>
              <a:rPr lang="de-DE" sz="4000" b="1" dirty="0"/>
            </a:br>
            <a:endParaRPr lang="en-US" dirty="0"/>
          </a:p>
        </p:txBody>
      </p:sp>
      <p:sp>
        <p:nvSpPr>
          <p:cNvPr id="4" name="Textplatzhalter 3"/>
          <p:cNvSpPr>
            <a:spLocks noGrp="1"/>
          </p:cNvSpPr>
          <p:nvPr>
            <p:ph type="body" sz="quarter" idx="10"/>
          </p:nvPr>
        </p:nvSpPr>
        <p:spPr/>
        <p:txBody>
          <a:bodyPr/>
          <a:lstStyle/>
          <a:p>
            <a:r>
              <a:rPr lang="de-DE" dirty="0"/>
              <a:t>Institut für Kommunikationswissenschaft und Medienforschung</a:t>
            </a:r>
          </a:p>
          <a:p>
            <a:r>
              <a:rPr lang="de-DE" dirty="0"/>
              <a:t>Ludwig-Maximilians-Universität München</a:t>
            </a:r>
          </a:p>
          <a:p>
            <a:endParaRPr lang="de-DE" dirty="0"/>
          </a:p>
        </p:txBody>
      </p:sp>
      <p:sp>
        <p:nvSpPr>
          <p:cNvPr id="6" name="Untertitel 5">
            <a:extLst>
              <a:ext uri="{FF2B5EF4-FFF2-40B4-BE49-F238E27FC236}">
                <a16:creationId xmlns:a16="http://schemas.microsoft.com/office/drawing/2014/main" id="{B52FE8CC-55D1-4BB7-B888-9A5FEB3B3E68}"/>
              </a:ext>
            </a:extLst>
          </p:cNvPr>
          <p:cNvSpPr>
            <a:spLocks noGrp="1"/>
          </p:cNvSpPr>
          <p:nvPr>
            <p:ph type="subTitle" idx="1"/>
          </p:nvPr>
        </p:nvSpPr>
        <p:spPr/>
        <p:txBody>
          <a:bodyPr/>
          <a:lstStyle/>
          <a:p>
            <a:r>
              <a:rPr lang="de-DE"/>
              <a:t>Methodenlehre Inhaltsforschung</a:t>
            </a:r>
            <a:endParaRPr lang="de-DE" dirty="0"/>
          </a:p>
        </p:txBody>
      </p:sp>
    </p:spTree>
    <p:extLst>
      <p:ext uri="{BB962C8B-B14F-4D97-AF65-F5344CB8AC3E}">
        <p14:creationId xmlns:p14="http://schemas.microsoft.com/office/powerpoint/2010/main" val="183436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2. EINORDNUNG IN DIE METHODEN DER EMPIRISCHEN SOZIALFORSCHUNG</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10</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Tree>
    <p:extLst>
      <p:ext uri="{BB962C8B-B14F-4D97-AF65-F5344CB8AC3E}">
        <p14:creationId xmlns:p14="http://schemas.microsoft.com/office/powerpoint/2010/main" val="10831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normAutofit/>
          </a:bodyPr>
          <a:lstStyle/>
          <a:p>
            <a:r>
              <a:rPr lang="de-DE" dirty="0"/>
              <a:t>Empirische Methoden der Sozialforschung </a:t>
            </a:r>
            <a:r>
              <a:rPr lang="de-DE" sz="2000" dirty="0"/>
              <a:t>(vereinfachte Darstellung)</a:t>
            </a:r>
            <a:endParaRPr lang="de-DE" dirty="0"/>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11</a:t>
            </a:fld>
            <a:endParaRPr lang="en-US" dirty="0"/>
          </a:p>
        </p:txBody>
      </p:sp>
      <p:pic>
        <p:nvPicPr>
          <p:cNvPr id="9" name="Grafik 6" descr="Klemmbrett abgehakt mit einfarbiger Füllung">
            <a:extLst>
              <a:ext uri="{FF2B5EF4-FFF2-40B4-BE49-F238E27FC236}">
                <a16:creationId xmlns:a16="http://schemas.microsoft.com/office/drawing/2014/main" id="{2AD61CC7-04F7-12C0-B702-B193347639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4300" y="1901119"/>
            <a:ext cx="1618630" cy="1618630"/>
          </a:xfrm>
          <a:prstGeom prst="rect">
            <a:avLst/>
          </a:prstGeom>
        </p:spPr>
      </p:pic>
      <p:pic>
        <p:nvPicPr>
          <p:cNvPr id="10" name="Grafik 10" descr="Becherglas mit einfarbiger Füllung">
            <a:extLst>
              <a:ext uri="{FF2B5EF4-FFF2-40B4-BE49-F238E27FC236}">
                <a16:creationId xmlns:a16="http://schemas.microsoft.com/office/drawing/2014/main" id="{2E6EE61A-E52F-38F8-DFB3-A6456DB8C7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2832" y="3859799"/>
            <a:ext cx="1618629" cy="1618629"/>
          </a:xfrm>
          <a:prstGeom prst="rect">
            <a:avLst/>
          </a:prstGeom>
        </p:spPr>
      </p:pic>
      <p:grpSp>
        <p:nvGrpSpPr>
          <p:cNvPr id="19" name="Group 18">
            <a:extLst>
              <a:ext uri="{FF2B5EF4-FFF2-40B4-BE49-F238E27FC236}">
                <a16:creationId xmlns:a16="http://schemas.microsoft.com/office/drawing/2014/main" id="{C03D8F49-4E57-FCE6-FBDE-D41E1B0D3974}"/>
              </a:ext>
            </a:extLst>
          </p:cNvPr>
          <p:cNvGrpSpPr/>
          <p:nvPr/>
        </p:nvGrpSpPr>
        <p:grpSpPr>
          <a:xfrm>
            <a:off x="5969503" y="3921221"/>
            <a:ext cx="1734024" cy="1808508"/>
            <a:chOff x="1552101" y="4684366"/>
            <a:chExt cx="631677" cy="631677"/>
          </a:xfrm>
        </p:grpSpPr>
        <p:pic>
          <p:nvPicPr>
            <p:cNvPr id="11" name="Grafik 14" descr="Lupe mit einfarbiger Füllung">
              <a:extLst>
                <a:ext uri="{FF2B5EF4-FFF2-40B4-BE49-F238E27FC236}">
                  <a16:creationId xmlns:a16="http://schemas.microsoft.com/office/drawing/2014/main" id="{BEC375CC-6D93-18B1-035F-4DC693A982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552101" y="4684366"/>
              <a:ext cx="631677" cy="631677"/>
            </a:xfrm>
            <a:prstGeom prst="rect">
              <a:avLst/>
            </a:prstGeom>
          </p:spPr>
        </p:pic>
        <p:pic>
          <p:nvPicPr>
            <p:cNvPr id="12" name="Grafik 21" descr="Videokamera mit einfarbiger Füllung">
              <a:extLst>
                <a:ext uri="{FF2B5EF4-FFF2-40B4-BE49-F238E27FC236}">
                  <a16:creationId xmlns:a16="http://schemas.microsoft.com/office/drawing/2014/main" id="{61A888B4-2F37-82D1-44BD-A30A26C480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9525" y="4813127"/>
              <a:ext cx="242195" cy="242195"/>
            </a:xfrm>
            <a:prstGeom prst="rect">
              <a:avLst/>
            </a:prstGeom>
          </p:spPr>
        </p:pic>
      </p:grpSp>
      <p:grpSp>
        <p:nvGrpSpPr>
          <p:cNvPr id="17" name="Group 16">
            <a:extLst>
              <a:ext uri="{FF2B5EF4-FFF2-40B4-BE49-F238E27FC236}">
                <a16:creationId xmlns:a16="http://schemas.microsoft.com/office/drawing/2014/main" id="{40C165C1-9FAB-7084-12D4-0D9E08EADE9F}"/>
              </a:ext>
            </a:extLst>
          </p:cNvPr>
          <p:cNvGrpSpPr/>
          <p:nvPr/>
        </p:nvGrpSpPr>
        <p:grpSpPr>
          <a:xfrm>
            <a:off x="5846152" y="1904203"/>
            <a:ext cx="1857375" cy="1792560"/>
            <a:chOff x="1581520" y="2926605"/>
            <a:chExt cx="631677" cy="631677"/>
          </a:xfrm>
        </p:grpSpPr>
        <p:pic>
          <p:nvPicPr>
            <p:cNvPr id="13" name="Grafik 22" descr="Lupe mit einfarbiger Füllung">
              <a:extLst>
                <a:ext uri="{FF2B5EF4-FFF2-40B4-BE49-F238E27FC236}">
                  <a16:creationId xmlns:a16="http://schemas.microsoft.com/office/drawing/2014/main" id="{7CA41684-6E7E-FD22-C450-4D0CFF5E59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581520" y="2926605"/>
              <a:ext cx="631677" cy="631677"/>
            </a:xfrm>
            <a:prstGeom prst="rect">
              <a:avLst/>
            </a:prstGeom>
          </p:spPr>
        </p:pic>
        <p:pic>
          <p:nvPicPr>
            <p:cNvPr id="14" name="Grafik 2" descr="Verwirrte Person mit einfarbiger Füllung">
              <a:extLst>
                <a:ext uri="{FF2B5EF4-FFF2-40B4-BE49-F238E27FC236}">
                  <a16:creationId xmlns:a16="http://schemas.microsoft.com/office/drawing/2014/main" id="{8AB244D0-A646-F659-CBD4-C06D32E2355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9525" y="3041032"/>
              <a:ext cx="313184" cy="313184"/>
            </a:xfrm>
            <a:prstGeom prst="rect">
              <a:avLst/>
            </a:prstGeom>
          </p:spPr>
        </p:pic>
      </p:grpSp>
      <p:sp>
        <p:nvSpPr>
          <p:cNvPr id="16" name="Inhaltsplatzhalter 5">
            <a:extLst>
              <a:ext uri="{FF2B5EF4-FFF2-40B4-BE49-F238E27FC236}">
                <a16:creationId xmlns:a16="http://schemas.microsoft.com/office/drawing/2014/main" id="{E8E531FD-63AA-87E5-871E-EAB076022DBE}"/>
              </a:ext>
            </a:extLst>
          </p:cNvPr>
          <p:cNvSpPr txBox="1">
            <a:spLocks/>
          </p:cNvSpPr>
          <p:nvPr/>
        </p:nvSpPr>
        <p:spPr>
          <a:xfrm>
            <a:off x="6976705" y="2638017"/>
            <a:ext cx="4641618" cy="8817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de-DE" sz="2400" b="1" dirty="0"/>
              <a:t>Beobachtung</a:t>
            </a:r>
            <a:endParaRPr lang="de-DE" b="1" dirty="0"/>
          </a:p>
        </p:txBody>
      </p:sp>
      <p:sp>
        <p:nvSpPr>
          <p:cNvPr id="18" name="Inhaltsplatzhalter 5">
            <a:extLst>
              <a:ext uri="{FF2B5EF4-FFF2-40B4-BE49-F238E27FC236}">
                <a16:creationId xmlns:a16="http://schemas.microsoft.com/office/drawing/2014/main" id="{9EA643A2-3B9B-B4DE-9FCF-6DBB62C3254A}"/>
              </a:ext>
            </a:extLst>
          </p:cNvPr>
          <p:cNvSpPr txBox="1">
            <a:spLocks/>
          </p:cNvSpPr>
          <p:nvPr/>
        </p:nvSpPr>
        <p:spPr>
          <a:xfrm>
            <a:off x="1962147" y="2679831"/>
            <a:ext cx="4641618" cy="8817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de-DE" sz="2400" b="1" dirty="0"/>
              <a:t>Befragung</a:t>
            </a:r>
            <a:endParaRPr lang="de-DE" b="1" dirty="0"/>
          </a:p>
        </p:txBody>
      </p:sp>
      <p:sp>
        <p:nvSpPr>
          <p:cNvPr id="20" name="Inhaltsplatzhalter 5">
            <a:extLst>
              <a:ext uri="{FF2B5EF4-FFF2-40B4-BE49-F238E27FC236}">
                <a16:creationId xmlns:a16="http://schemas.microsoft.com/office/drawing/2014/main" id="{E6563624-7B39-AEC3-42DE-4DBAEC2EFEFA}"/>
              </a:ext>
            </a:extLst>
          </p:cNvPr>
          <p:cNvSpPr txBox="1">
            <a:spLocks/>
          </p:cNvSpPr>
          <p:nvPr/>
        </p:nvSpPr>
        <p:spPr>
          <a:xfrm>
            <a:off x="7008587" y="4712878"/>
            <a:ext cx="4641618" cy="8817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de-DE" sz="2400" b="1" dirty="0"/>
              <a:t>Inhaltsanalyse</a:t>
            </a:r>
          </a:p>
        </p:txBody>
      </p:sp>
      <p:sp>
        <p:nvSpPr>
          <p:cNvPr id="23" name="Inhaltsplatzhalter 5">
            <a:extLst>
              <a:ext uri="{FF2B5EF4-FFF2-40B4-BE49-F238E27FC236}">
                <a16:creationId xmlns:a16="http://schemas.microsoft.com/office/drawing/2014/main" id="{5AB0E4D4-8991-2583-0022-65DC5172A033}"/>
              </a:ext>
            </a:extLst>
          </p:cNvPr>
          <p:cNvSpPr txBox="1">
            <a:spLocks/>
          </p:cNvSpPr>
          <p:nvPr/>
        </p:nvSpPr>
        <p:spPr>
          <a:xfrm>
            <a:off x="1909129" y="4699539"/>
            <a:ext cx="4641618" cy="8817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de-DE" sz="2400" b="1" dirty="0"/>
              <a:t>Experiment</a:t>
            </a:r>
          </a:p>
        </p:txBody>
      </p:sp>
      <p:sp>
        <p:nvSpPr>
          <p:cNvPr id="24" name="Fußzeilenplatzhalter 6">
            <a:extLst>
              <a:ext uri="{FF2B5EF4-FFF2-40B4-BE49-F238E27FC236}">
                <a16:creationId xmlns:a16="http://schemas.microsoft.com/office/drawing/2014/main" id="{D44470B1-9E00-52A3-ACE7-2DC466569CCD}"/>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Tree>
    <p:extLst>
      <p:ext uri="{BB962C8B-B14F-4D97-AF65-F5344CB8AC3E}">
        <p14:creationId xmlns:p14="http://schemas.microsoft.com/office/powerpoint/2010/main" val="406309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normAutofit/>
          </a:bodyPr>
          <a:lstStyle/>
          <a:p>
            <a:r>
              <a:rPr lang="de-DE" dirty="0"/>
              <a:t>Empirische Methoden der Sozialforschung </a:t>
            </a:r>
            <a:r>
              <a:rPr lang="de-DE" sz="2000" dirty="0"/>
              <a:t>(komplexe Darstellung)</a:t>
            </a:r>
            <a:endParaRPr lang="de-DE" dirty="0"/>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12</a:t>
            </a:fld>
            <a:endParaRPr lang="en-US" dirty="0"/>
          </a:p>
        </p:txBody>
      </p:sp>
      <p:sp>
        <p:nvSpPr>
          <p:cNvPr id="24" name="Fußzeilenplatzhalter 6">
            <a:extLst>
              <a:ext uri="{FF2B5EF4-FFF2-40B4-BE49-F238E27FC236}">
                <a16:creationId xmlns:a16="http://schemas.microsoft.com/office/drawing/2014/main" id="{D44470B1-9E00-52A3-ACE7-2DC466569CCD}"/>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
        <p:nvSpPr>
          <p:cNvPr id="2" name="Titel 1">
            <a:extLst>
              <a:ext uri="{FF2B5EF4-FFF2-40B4-BE49-F238E27FC236}">
                <a16:creationId xmlns:a16="http://schemas.microsoft.com/office/drawing/2014/main" id="{41406B74-3594-11F0-1A6A-5F26D91DE523}"/>
              </a:ext>
            </a:extLst>
          </p:cNvPr>
          <p:cNvSpPr txBox="1">
            <a:spLocks/>
          </p:cNvSpPr>
          <p:nvPr/>
        </p:nvSpPr>
        <p:spPr>
          <a:xfrm>
            <a:off x="9402320" y="68891"/>
            <a:ext cx="1794295" cy="4301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de-DE" sz="1200" dirty="0"/>
              <a:t>Brosius et al. (2016)</a:t>
            </a:r>
          </a:p>
        </p:txBody>
      </p:sp>
      <p:grpSp>
        <p:nvGrpSpPr>
          <p:cNvPr id="3" name="Gruppieren 25">
            <a:extLst>
              <a:ext uri="{FF2B5EF4-FFF2-40B4-BE49-F238E27FC236}">
                <a16:creationId xmlns:a16="http://schemas.microsoft.com/office/drawing/2014/main" id="{F5753626-8BDE-D59E-C33E-902E5D52375A}"/>
              </a:ext>
            </a:extLst>
          </p:cNvPr>
          <p:cNvGrpSpPr/>
          <p:nvPr/>
        </p:nvGrpSpPr>
        <p:grpSpPr>
          <a:xfrm>
            <a:off x="1459503" y="1619425"/>
            <a:ext cx="9400381" cy="5357812"/>
            <a:chOff x="271728" y="1500188"/>
            <a:chExt cx="9400381" cy="5357812"/>
          </a:xfrm>
        </p:grpSpPr>
        <p:sp>
          <p:nvSpPr>
            <p:cNvPr id="6" name="AutoShape 4">
              <a:extLst>
                <a:ext uri="{FF2B5EF4-FFF2-40B4-BE49-F238E27FC236}">
                  <a16:creationId xmlns:a16="http://schemas.microsoft.com/office/drawing/2014/main" id="{3B80B11E-81C7-6744-24A2-4F384827D321}"/>
                </a:ext>
              </a:extLst>
            </p:cNvPr>
            <p:cNvSpPr>
              <a:spLocks noChangeAspect="1" noChangeArrowheads="1"/>
            </p:cNvSpPr>
            <p:nvPr/>
          </p:nvSpPr>
          <p:spPr bwMode="auto">
            <a:xfrm>
              <a:off x="271728" y="1500188"/>
              <a:ext cx="9400381" cy="5357812"/>
            </a:xfrm>
            <a:prstGeom prst="rect">
              <a:avLst/>
            </a:prstGeom>
            <a:no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pPr>
              <a:endParaRPr lang="en-US" b="1">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13445FA0-1A17-45DA-6A5D-158ECE5D5862}"/>
                </a:ext>
              </a:extLst>
            </p:cNvPr>
            <p:cNvSpPr>
              <a:spLocks noChangeArrowheads="1"/>
            </p:cNvSpPr>
            <p:nvPr/>
          </p:nvSpPr>
          <p:spPr bwMode="auto">
            <a:xfrm>
              <a:off x="2850945" y="1662546"/>
              <a:ext cx="1660171" cy="616196"/>
            </a:xfrm>
            <a:prstGeom prst="rect">
              <a:avLst/>
            </a:prstGeom>
            <a:solidFill>
              <a:srgbClr val="FFFFFF"/>
            </a:solidFill>
            <a:ln w="9525">
              <a:solidFill>
                <a:schemeClr val="tx2">
                  <a:lumMod val="60000"/>
                  <a:lumOff val="40000"/>
                </a:schemeClr>
              </a:solid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defRPr/>
              </a:pPr>
              <a:r>
                <a:rPr lang="de-DE" b="1" dirty="0">
                  <a:latin typeface="Arial" panose="020B0604020202020204" pitchFamily="34" charset="0"/>
                  <a:cs typeface="Arial" panose="020B0604020202020204" pitchFamily="34" charset="0"/>
                </a:rPr>
                <a:t>empirisch</a:t>
              </a:r>
            </a:p>
          </p:txBody>
        </p:sp>
        <p:sp>
          <p:nvSpPr>
            <p:cNvPr id="8" name="Rectangle 6">
              <a:extLst>
                <a:ext uri="{FF2B5EF4-FFF2-40B4-BE49-F238E27FC236}">
                  <a16:creationId xmlns:a16="http://schemas.microsoft.com/office/drawing/2014/main" id="{94D8C5CC-3AA5-5B8A-0FD5-4E9E6C106E99}"/>
                </a:ext>
              </a:extLst>
            </p:cNvPr>
            <p:cNvSpPr>
              <a:spLocks noChangeArrowheads="1"/>
            </p:cNvSpPr>
            <p:nvPr/>
          </p:nvSpPr>
          <p:spPr bwMode="auto">
            <a:xfrm>
              <a:off x="7644576" y="1662545"/>
              <a:ext cx="1843212" cy="616197"/>
            </a:xfrm>
            <a:prstGeom prst="rect">
              <a:avLst/>
            </a:prstGeom>
            <a:solidFill>
              <a:srgbClr val="FFFFFF"/>
            </a:solidFill>
            <a:ln w="9525">
              <a:solidFill>
                <a:schemeClr val="tx2">
                  <a:lumMod val="60000"/>
                  <a:lumOff val="40000"/>
                </a:schemeClr>
              </a:solid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defRPr/>
              </a:pPr>
              <a:r>
                <a:rPr lang="de-DE" b="1" dirty="0">
                  <a:latin typeface="Arial" panose="020B0604020202020204" pitchFamily="34" charset="0"/>
                  <a:cs typeface="Arial" panose="020B0604020202020204" pitchFamily="34" charset="0"/>
                </a:rPr>
                <a:t>nicht-empirisch</a:t>
              </a:r>
            </a:p>
          </p:txBody>
        </p:sp>
        <p:sp>
          <p:nvSpPr>
            <p:cNvPr id="15" name="Rectangle 7">
              <a:extLst>
                <a:ext uri="{FF2B5EF4-FFF2-40B4-BE49-F238E27FC236}">
                  <a16:creationId xmlns:a16="http://schemas.microsoft.com/office/drawing/2014/main" id="{03CCADA7-982E-2A81-F12A-E4FAFCB19363}"/>
                </a:ext>
              </a:extLst>
            </p:cNvPr>
            <p:cNvSpPr>
              <a:spLocks noChangeArrowheads="1"/>
            </p:cNvSpPr>
            <p:nvPr/>
          </p:nvSpPr>
          <p:spPr bwMode="auto">
            <a:xfrm>
              <a:off x="271728" y="2636694"/>
              <a:ext cx="2027533" cy="810662"/>
            </a:xfrm>
            <a:prstGeom prst="rect">
              <a:avLst/>
            </a:prstGeom>
            <a:solidFill>
              <a:srgbClr val="FFFFFF"/>
            </a:solidFill>
            <a:ln w="9525">
              <a:solidFill>
                <a:schemeClr val="tx2">
                  <a:lumMod val="60000"/>
                  <a:lumOff val="40000"/>
                </a:schemeClr>
              </a:solid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defRPr/>
              </a:pPr>
              <a:r>
                <a:rPr lang="de-DE" b="1" dirty="0">
                  <a:latin typeface="Arial" panose="020B0604020202020204" pitchFamily="34" charset="0"/>
                  <a:cs typeface="Arial" panose="020B0604020202020204" pitchFamily="34" charset="0"/>
                </a:rPr>
                <a:t>Art der Messung und Auswertung</a:t>
              </a:r>
            </a:p>
          </p:txBody>
        </p:sp>
        <p:sp>
          <p:nvSpPr>
            <p:cNvPr id="21" name="Rectangle 8">
              <a:extLst>
                <a:ext uri="{FF2B5EF4-FFF2-40B4-BE49-F238E27FC236}">
                  <a16:creationId xmlns:a16="http://schemas.microsoft.com/office/drawing/2014/main" id="{6827B71C-1BCD-2925-7FF0-4AC59AC49412}"/>
                </a:ext>
              </a:extLst>
            </p:cNvPr>
            <p:cNvSpPr>
              <a:spLocks noChangeArrowheads="1"/>
            </p:cNvSpPr>
            <p:nvPr/>
          </p:nvSpPr>
          <p:spPr bwMode="auto">
            <a:xfrm>
              <a:off x="2667904" y="2636694"/>
              <a:ext cx="2027533" cy="810662"/>
            </a:xfrm>
            <a:prstGeom prst="rect">
              <a:avLst/>
            </a:prstGeom>
            <a:solidFill>
              <a:srgbClr val="FFFFFF"/>
            </a:solidFill>
            <a:ln w="9525">
              <a:solidFill>
                <a:schemeClr val="tx2">
                  <a:lumMod val="60000"/>
                  <a:lumOff val="40000"/>
                </a:schemeClr>
              </a:solid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defRPr/>
              </a:pPr>
              <a:r>
                <a:rPr lang="de-DE" b="1" dirty="0">
                  <a:solidFill>
                    <a:srgbClr val="2F854C"/>
                  </a:solidFill>
                  <a:latin typeface="Arial" panose="020B0604020202020204" pitchFamily="34" charset="0"/>
                  <a:cs typeface="Arial" panose="020B0604020202020204" pitchFamily="34" charset="0"/>
                </a:rPr>
                <a:t>Methoden der Datenerhebung</a:t>
              </a:r>
            </a:p>
          </p:txBody>
        </p:sp>
        <p:sp>
          <p:nvSpPr>
            <p:cNvPr id="22" name="Rectangle 9">
              <a:extLst>
                <a:ext uri="{FF2B5EF4-FFF2-40B4-BE49-F238E27FC236}">
                  <a16:creationId xmlns:a16="http://schemas.microsoft.com/office/drawing/2014/main" id="{8230F4B8-F1F9-6E7C-7B02-EF9F4D5CE2BC}"/>
                </a:ext>
              </a:extLst>
            </p:cNvPr>
            <p:cNvSpPr>
              <a:spLocks noChangeArrowheads="1"/>
            </p:cNvSpPr>
            <p:nvPr/>
          </p:nvSpPr>
          <p:spPr bwMode="auto">
            <a:xfrm>
              <a:off x="5065359" y="2636694"/>
              <a:ext cx="2027533" cy="810662"/>
            </a:xfrm>
            <a:prstGeom prst="rect">
              <a:avLst/>
            </a:prstGeom>
            <a:solidFill>
              <a:srgbClr val="FFFFFF"/>
            </a:solidFill>
            <a:ln w="9525">
              <a:solidFill>
                <a:schemeClr val="tx2">
                  <a:lumMod val="60000"/>
                  <a:lumOff val="40000"/>
                </a:schemeClr>
              </a:solid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defRPr/>
              </a:pPr>
              <a:r>
                <a:rPr lang="de-DE" b="1" dirty="0">
                  <a:latin typeface="Arial" panose="020B0604020202020204" pitchFamily="34" charset="0"/>
                  <a:cs typeface="Arial" panose="020B0604020202020204" pitchFamily="34" charset="0"/>
                </a:rPr>
                <a:t>Untersuchungs-</a:t>
              </a:r>
              <a:r>
                <a:rPr lang="de-DE" b="1" dirty="0" err="1">
                  <a:latin typeface="Arial" panose="020B0604020202020204" pitchFamily="34" charset="0"/>
                  <a:cs typeface="Arial" panose="020B0604020202020204" pitchFamily="34" charset="0"/>
                </a:rPr>
                <a:t>anordnung</a:t>
              </a:r>
              <a:endParaRPr lang="de-DE" b="1" dirty="0">
                <a:latin typeface="Arial" panose="020B0604020202020204" pitchFamily="34" charset="0"/>
                <a:cs typeface="Arial" panose="020B0604020202020204" pitchFamily="34" charset="0"/>
              </a:endParaRPr>
            </a:p>
          </p:txBody>
        </p:sp>
        <p:cxnSp>
          <p:nvCxnSpPr>
            <p:cNvPr id="25" name="AutoShape 10">
              <a:extLst>
                <a:ext uri="{FF2B5EF4-FFF2-40B4-BE49-F238E27FC236}">
                  <a16:creationId xmlns:a16="http://schemas.microsoft.com/office/drawing/2014/main" id="{B3EA307F-CB99-2490-87EE-4428A13EA3B8}"/>
                </a:ext>
              </a:extLst>
            </p:cNvPr>
            <p:cNvCxnSpPr>
              <a:cxnSpLocks noChangeShapeType="1"/>
              <a:stCxn id="7" idx="2"/>
              <a:endCxn id="15" idx="0"/>
            </p:cNvCxnSpPr>
            <p:nvPr/>
          </p:nvCxnSpPr>
          <p:spPr bwMode="auto">
            <a:xfrm rot="5400000">
              <a:off x="2304287" y="1259950"/>
              <a:ext cx="357952" cy="2395536"/>
            </a:xfrm>
            <a:prstGeom prst="bentConnector3">
              <a:avLst>
                <a:gd name="adj1" fmla="val 50000"/>
              </a:avLst>
            </a:prstGeom>
            <a:noFill/>
            <a:ln w="9525">
              <a:solidFill>
                <a:schemeClr val="tx2">
                  <a:lumMod val="60000"/>
                  <a:lumOff val="40000"/>
                </a:schemeClr>
              </a:solidFill>
              <a:miter lim="800000"/>
              <a:headEnd/>
              <a:tailEnd type="triangle" w="med" len="med"/>
            </a:ln>
          </p:spPr>
        </p:cxnSp>
        <p:cxnSp>
          <p:nvCxnSpPr>
            <p:cNvPr id="26" name="AutoShape 11">
              <a:extLst>
                <a:ext uri="{FF2B5EF4-FFF2-40B4-BE49-F238E27FC236}">
                  <a16:creationId xmlns:a16="http://schemas.microsoft.com/office/drawing/2014/main" id="{375DCFE7-3744-DB19-1B42-6F0D63276323}"/>
                </a:ext>
              </a:extLst>
            </p:cNvPr>
            <p:cNvCxnSpPr>
              <a:cxnSpLocks noChangeShapeType="1"/>
              <a:stCxn id="7" idx="2"/>
              <a:endCxn id="21" idx="0"/>
            </p:cNvCxnSpPr>
            <p:nvPr/>
          </p:nvCxnSpPr>
          <p:spPr bwMode="auto">
            <a:xfrm>
              <a:off x="3681031" y="2278742"/>
              <a:ext cx="640" cy="357952"/>
            </a:xfrm>
            <a:prstGeom prst="straightConnector1">
              <a:avLst/>
            </a:prstGeom>
            <a:noFill/>
            <a:ln w="9525">
              <a:solidFill>
                <a:schemeClr val="tx2">
                  <a:lumMod val="60000"/>
                  <a:lumOff val="40000"/>
                </a:schemeClr>
              </a:solidFill>
              <a:round/>
              <a:headEnd/>
              <a:tailEnd type="triangle" w="med" len="med"/>
            </a:ln>
          </p:spPr>
        </p:cxnSp>
        <p:cxnSp>
          <p:nvCxnSpPr>
            <p:cNvPr id="27" name="AutoShape 12">
              <a:extLst>
                <a:ext uri="{FF2B5EF4-FFF2-40B4-BE49-F238E27FC236}">
                  <a16:creationId xmlns:a16="http://schemas.microsoft.com/office/drawing/2014/main" id="{462C249F-74FC-32A9-345C-8647B1393393}"/>
                </a:ext>
              </a:extLst>
            </p:cNvPr>
            <p:cNvCxnSpPr>
              <a:cxnSpLocks noChangeShapeType="1"/>
              <a:stCxn id="7" idx="2"/>
              <a:endCxn id="22" idx="0"/>
            </p:cNvCxnSpPr>
            <p:nvPr/>
          </p:nvCxnSpPr>
          <p:spPr bwMode="auto">
            <a:xfrm rot="16200000" flipH="1">
              <a:off x="4701102" y="1258670"/>
              <a:ext cx="357952" cy="2398095"/>
            </a:xfrm>
            <a:prstGeom prst="bentConnector3">
              <a:avLst>
                <a:gd name="adj1" fmla="val 50000"/>
              </a:avLst>
            </a:prstGeom>
            <a:noFill/>
            <a:ln w="9525">
              <a:solidFill>
                <a:schemeClr val="tx2">
                  <a:lumMod val="60000"/>
                  <a:lumOff val="40000"/>
                </a:schemeClr>
              </a:solidFill>
              <a:miter lim="800000"/>
              <a:headEnd/>
              <a:tailEnd type="triangle" w="med" len="med"/>
            </a:ln>
          </p:spPr>
        </p:cxnSp>
        <p:sp>
          <p:nvSpPr>
            <p:cNvPr id="28" name="Rectangle 13">
              <a:extLst>
                <a:ext uri="{FF2B5EF4-FFF2-40B4-BE49-F238E27FC236}">
                  <a16:creationId xmlns:a16="http://schemas.microsoft.com/office/drawing/2014/main" id="{550C4AD5-A59F-BDD2-F2FC-A36E2FB9682D}"/>
                </a:ext>
              </a:extLst>
            </p:cNvPr>
            <p:cNvSpPr>
              <a:spLocks noChangeArrowheads="1"/>
            </p:cNvSpPr>
            <p:nvPr/>
          </p:nvSpPr>
          <p:spPr bwMode="auto">
            <a:xfrm>
              <a:off x="2667904" y="3611969"/>
              <a:ext cx="2027533" cy="1949423"/>
            </a:xfrm>
            <a:prstGeom prst="rect">
              <a:avLst/>
            </a:prstGeom>
            <a:solidFill>
              <a:srgbClr val="FFFFFF"/>
            </a:solid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261938" lvl="1" indent="-73025">
                <a:spcBef>
                  <a:spcPct val="50000"/>
                </a:spcBef>
                <a:buFont typeface="Wingdings" pitchFamily="2" charset="2"/>
                <a:buChar char="§"/>
                <a:tabLst>
                  <a:tab pos="87313" algn="l"/>
                </a:tabLst>
                <a:defRPr/>
              </a:pPr>
              <a:endParaRPr lang="de-DE" dirty="0">
                <a:latin typeface="Arial" panose="020B0604020202020204" pitchFamily="34" charset="0"/>
                <a:cs typeface="Arial" panose="020B0604020202020204" pitchFamily="34" charset="0"/>
              </a:endParaRPr>
            </a:p>
            <a:p>
              <a:pPr marL="0" lvl="1" indent="-73025">
                <a:spcBef>
                  <a:spcPct val="50000"/>
                </a:spcBef>
                <a:buFont typeface="Wingdings" pitchFamily="2" charset="2"/>
                <a:buChar char="§"/>
                <a:tabLst>
                  <a:tab pos="87313" algn="l"/>
                </a:tabLst>
                <a:defRPr/>
              </a:pPr>
              <a:r>
                <a:rPr lang="de-DE" dirty="0">
                  <a:latin typeface="Arial" panose="020B0604020202020204" pitchFamily="34" charset="0"/>
                  <a:cs typeface="Arial" panose="020B0604020202020204" pitchFamily="34" charset="0"/>
                </a:rPr>
                <a:t> </a:t>
              </a:r>
              <a:r>
                <a:rPr lang="de-DE" b="1" dirty="0">
                  <a:latin typeface="Arial" panose="020B0604020202020204" pitchFamily="34" charset="0"/>
                  <a:cs typeface="Arial" panose="020B0604020202020204" pitchFamily="34" charset="0"/>
                </a:rPr>
                <a:t>Befragung</a:t>
              </a:r>
            </a:p>
            <a:p>
              <a:pPr indent="9525">
                <a:spcBef>
                  <a:spcPct val="50000"/>
                </a:spcBef>
                <a:buClr>
                  <a:srgbClr val="2F854C"/>
                </a:buClr>
                <a:buFont typeface="Wingdings" pitchFamily="2" charset="2"/>
                <a:buChar char="§"/>
                <a:tabLst>
                  <a:tab pos="87313" algn="l"/>
                </a:tabLst>
                <a:defRPr/>
              </a:pPr>
              <a:r>
                <a:rPr lang="de-DE" b="1" dirty="0">
                  <a:latin typeface="Arial" panose="020B0604020202020204" pitchFamily="34" charset="0"/>
                  <a:cs typeface="Arial" panose="020B0604020202020204" pitchFamily="34" charset="0"/>
                </a:rPr>
                <a:t> </a:t>
              </a:r>
              <a:r>
                <a:rPr lang="de-DE" b="1" dirty="0">
                  <a:solidFill>
                    <a:srgbClr val="2F854C"/>
                  </a:solidFill>
                  <a:latin typeface="Arial" panose="020B0604020202020204" pitchFamily="34" charset="0"/>
                  <a:cs typeface="Arial" panose="020B0604020202020204" pitchFamily="34" charset="0"/>
                </a:rPr>
                <a:t>Inhaltsanalyse</a:t>
              </a:r>
            </a:p>
            <a:p>
              <a:pPr indent="9525">
                <a:spcBef>
                  <a:spcPct val="50000"/>
                </a:spcBef>
                <a:buFont typeface="Wingdings" pitchFamily="2" charset="2"/>
                <a:buChar char="§"/>
                <a:tabLst>
                  <a:tab pos="87313" algn="l"/>
                </a:tabLst>
                <a:defRPr/>
              </a:pPr>
              <a:r>
                <a:rPr lang="de-DE" b="1" dirty="0">
                  <a:latin typeface="Arial" panose="020B0604020202020204" pitchFamily="34" charset="0"/>
                  <a:cs typeface="Arial" panose="020B0604020202020204" pitchFamily="34" charset="0"/>
                </a:rPr>
                <a:t> Beobachtung</a:t>
              </a:r>
            </a:p>
          </p:txBody>
        </p:sp>
        <p:cxnSp>
          <p:nvCxnSpPr>
            <p:cNvPr id="29" name="AutoShape 14">
              <a:extLst>
                <a:ext uri="{FF2B5EF4-FFF2-40B4-BE49-F238E27FC236}">
                  <a16:creationId xmlns:a16="http://schemas.microsoft.com/office/drawing/2014/main" id="{54BD3191-FC24-DA53-2554-6EAA3DCACA38}"/>
                </a:ext>
              </a:extLst>
            </p:cNvPr>
            <p:cNvCxnSpPr>
              <a:cxnSpLocks noChangeShapeType="1"/>
              <a:stCxn id="15" idx="2"/>
              <a:endCxn id="28" idx="1"/>
            </p:cNvCxnSpPr>
            <p:nvPr/>
          </p:nvCxnSpPr>
          <p:spPr bwMode="auto">
            <a:xfrm rot="16200000" flipH="1">
              <a:off x="1408446" y="3325532"/>
              <a:ext cx="1136506" cy="1382409"/>
            </a:xfrm>
            <a:prstGeom prst="bentConnector2">
              <a:avLst/>
            </a:prstGeom>
            <a:noFill/>
            <a:ln w="9525">
              <a:solidFill>
                <a:schemeClr val="tx2">
                  <a:lumMod val="60000"/>
                  <a:lumOff val="40000"/>
                </a:schemeClr>
              </a:solidFill>
              <a:miter lim="800000"/>
              <a:headEnd/>
              <a:tailEnd type="triangle" w="med" len="med"/>
            </a:ln>
          </p:spPr>
        </p:cxnSp>
        <p:cxnSp>
          <p:nvCxnSpPr>
            <p:cNvPr id="30" name="AutoShape 15">
              <a:extLst>
                <a:ext uri="{FF2B5EF4-FFF2-40B4-BE49-F238E27FC236}">
                  <a16:creationId xmlns:a16="http://schemas.microsoft.com/office/drawing/2014/main" id="{057FFAE5-9391-6CC3-87FF-E69BAA3B918E}"/>
                </a:ext>
              </a:extLst>
            </p:cNvPr>
            <p:cNvCxnSpPr>
              <a:cxnSpLocks noChangeShapeType="1"/>
              <a:stCxn id="15" idx="2"/>
            </p:cNvCxnSpPr>
            <p:nvPr/>
          </p:nvCxnSpPr>
          <p:spPr bwMode="auto">
            <a:xfrm rot="16200000" flipH="1">
              <a:off x="1559823" y="3174155"/>
              <a:ext cx="649432" cy="1198088"/>
            </a:xfrm>
            <a:prstGeom prst="bentConnector2">
              <a:avLst/>
            </a:prstGeom>
            <a:noFill/>
            <a:ln w="9525">
              <a:solidFill>
                <a:schemeClr val="tx2">
                  <a:lumMod val="60000"/>
                  <a:lumOff val="40000"/>
                </a:schemeClr>
              </a:solidFill>
              <a:miter lim="800000"/>
              <a:headEnd/>
              <a:tailEnd type="triangle" w="med" len="med"/>
            </a:ln>
          </p:spPr>
        </p:cxnSp>
        <p:sp>
          <p:nvSpPr>
            <p:cNvPr id="31" name="Text Box 16">
              <a:extLst>
                <a:ext uri="{FF2B5EF4-FFF2-40B4-BE49-F238E27FC236}">
                  <a16:creationId xmlns:a16="http://schemas.microsoft.com/office/drawing/2014/main" id="{A19AA2F3-21ED-9501-D2C9-FDE4998CBF5C}"/>
                </a:ext>
              </a:extLst>
            </p:cNvPr>
            <p:cNvSpPr txBox="1">
              <a:spLocks noChangeArrowheads="1"/>
            </p:cNvSpPr>
            <p:nvPr/>
          </p:nvSpPr>
          <p:spPr bwMode="auto">
            <a:xfrm>
              <a:off x="1222362" y="3683593"/>
              <a:ext cx="1473290" cy="487074"/>
            </a:xfrm>
            <a:prstGeom prst="rect">
              <a:avLst/>
            </a:prstGeom>
            <a:no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spcBef>
                  <a:spcPct val="50000"/>
                </a:spcBef>
                <a:defRPr/>
              </a:pPr>
              <a:r>
                <a:rPr lang="de-DE" sz="1600" b="1" dirty="0">
                  <a:latin typeface="Arial" panose="020B0604020202020204" pitchFamily="34" charset="0"/>
                  <a:cs typeface="Arial" panose="020B0604020202020204" pitchFamily="34" charset="0"/>
                </a:rPr>
                <a:t>quantitativ</a:t>
              </a:r>
            </a:p>
          </p:txBody>
        </p:sp>
        <p:sp>
          <p:nvSpPr>
            <p:cNvPr id="32" name="Rectangle 17">
              <a:extLst>
                <a:ext uri="{FF2B5EF4-FFF2-40B4-BE49-F238E27FC236}">
                  <a16:creationId xmlns:a16="http://schemas.microsoft.com/office/drawing/2014/main" id="{F2E5846E-3D0D-9F73-BEF4-1334A6677341}"/>
                </a:ext>
              </a:extLst>
            </p:cNvPr>
            <p:cNvSpPr>
              <a:spLocks noChangeArrowheads="1"/>
            </p:cNvSpPr>
            <p:nvPr/>
          </p:nvSpPr>
          <p:spPr bwMode="auto">
            <a:xfrm>
              <a:off x="7460255" y="2636694"/>
              <a:ext cx="2211854" cy="2273011"/>
            </a:xfrm>
            <a:prstGeom prst="rect">
              <a:avLst/>
            </a:prstGeom>
            <a:solidFill>
              <a:srgbClr val="FFFFFF"/>
            </a:solid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lvl="1" algn="just">
                <a:spcBef>
                  <a:spcPct val="50000"/>
                </a:spcBef>
                <a:buFont typeface="Wingdings" pitchFamily="2" charset="2"/>
                <a:buChar char="§"/>
                <a:defRPr/>
              </a:pPr>
              <a:r>
                <a:rPr lang="de-DE" b="1" dirty="0">
                  <a:latin typeface="Arial" panose="020B0604020202020204" pitchFamily="34" charset="0"/>
                  <a:cs typeface="Arial" panose="020B0604020202020204" pitchFamily="34" charset="0"/>
                </a:rPr>
                <a:t>Hermeneutik…</a:t>
              </a:r>
            </a:p>
          </p:txBody>
        </p:sp>
        <p:cxnSp>
          <p:nvCxnSpPr>
            <p:cNvPr id="33" name="AutoShape 18">
              <a:extLst>
                <a:ext uri="{FF2B5EF4-FFF2-40B4-BE49-F238E27FC236}">
                  <a16:creationId xmlns:a16="http://schemas.microsoft.com/office/drawing/2014/main" id="{A07E54F5-5C37-946C-38C6-A9FEF0DCCCAC}"/>
                </a:ext>
              </a:extLst>
            </p:cNvPr>
            <p:cNvCxnSpPr>
              <a:cxnSpLocks noChangeShapeType="1"/>
              <a:stCxn id="22" idx="2"/>
              <a:endCxn id="28" idx="3"/>
            </p:cNvCxnSpPr>
            <p:nvPr/>
          </p:nvCxnSpPr>
          <p:spPr bwMode="auto">
            <a:xfrm rot="5400000">
              <a:off x="4818388" y="3325532"/>
              <a:ext cx="1136506" cy="1382409"/>
            </a:xfrm>
            <a:prstGeom prst="bentConnector2">
              <a:avLst/>
            </a:prstGeom>
            <a:noFill/>
            <a:ln w="9525">
              <a:solidFill>
                <a:schemeClr val="tx2">
                  <a:lumMod val="60000"/>
                  <a:lumOff val="40000"/>
                </a:schemeClr>
              </a:solidFill>
              <a:miter lim="800000"/>
              <a:headEnd/>
              <a:tailEnd type="triangle" w="med" len="med"/>
            </a:ln>
          </p:spPr>
        </p:cxnSp>
        <p:cxnSp>
          <p:nvCxnSpPr>
            <p:cNvPr id="34" name="AutoShape 19">
              <a:extLst>
                <a:ext uri="{FF2B5EF4-FFF2-40B4-BE49-F238E27FC236}">
                  <a16:creationId xmlns:a16="http://schemas.microsoft.com/office/drawing/2014/main" id="{15CA5432-716A-D337-E103-85D0D1A37BFE}"/>
                </a:ext>
              </a:extLst>
            </p:cNvPr>
            <p:cNvCxnSpPr>
              <a:cxnSpLocks noChangeShapeType="1"/>
              <a:stCxn id="22" idx="2"/>
            </p:cNvCxnSpPr>
            <p:nvPr/>
          </p:nvCxnSpPr>
          <p:spPr bwMode="auto">
            <a:xfrm rot="5400000">
              <a:off x="5154086" y="3174155"/>
              <a:ext cx="649432" cy="1198088"/>
            </a:xfrm>
            <a:prstGeom prst="bentConnector2">
              <a:avLst/>
            </a:prstGeom>
            <a:noFill/>
            <a:ln w="9525">
              <a:solidFill>
                <a:schemeClr val="tx2">
                  <a:lumMod val="60000"/>
                  <a:lumOff val="40000"/>
                </a:schemeClr>
              </a:solidFill>
              <a:miter lim="800000"/>
              <a:headEnd/>
              <a:tailEnd type="triangle" w="med" len="med"/>
            </a:ln>
          </p:spPr>
        </p:cxnSp>
        <p:sp>
          <p:nvSpPr>
            <p:cNvPr id="35" name="Text Box 20">
              <a:extLst>
                <a:ext uri="{FF2B5EF4-FFF2-40B4-BE49-F238E27FC236}">
                  <a16:creationId xmlns:a16="http://schemas.microsoft.com/office/drawing/2014/main" id="{15F5FEFF-F967-621A-B532-DE48BDC41ED6}"/>
                </a:ext>
              </a:extLst>
            </p:cNvPr>
            <p:cNvSpPr txBox="1">
              <a:spLocks noChangeArrowheads="1"/>
            </p:cNvSpPr>
            <p:nvPr/>
          </p:nvSpPr>
          <p:spPr bwMode="auto">
            <a:xfrm>
              <a:off x="4628442" y="3683593"/>
              <a:ext cx="1657611" cy="487074"/>
            </a:xfrm>
            <a:prstGeom prst="rect">
              <a:avLst/>
            </a:prstGeom>
            <a:no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spcBef>
                  <a:spcPct val="50000"/>
                </a:spcBef>
                <a:defRPr/>
              </a:pPr>
              <a:r>
                <a:rPr lang="de-DE" sz="1600" b="1" dirty="0">
                  <a:latin typeface="Arial" panose="020B0604020202020204" pitchFamily="34" charset="0"/>
                  <a:cs typeface="Arial" panose="020B0604020202020204" pitchFamily="34" charset="0"/>
                </a:rPr>
                <a:t>experimentell</a:t>
              </a:r>
            </a:p>
          </p:txBody>
        </p:sp>
        <p:sp>
          <p:nvSpPr>
            <p:cNvPr id="36" name="Text Box 21">
              <a:extLst>
                <a:ext uri="{FF2B5EF4-FFF2-40B4-BE49-F238E27FC236}">
                  <a16:creationId xmlns:a16="http://schemas.microsoft.com/office/drawing/2014/main" id="{88211A90-DE73-E45F-0084-5CDFF88D5986}"/>
                </a:ext>
              </a:extLst>
            </p:cNvPr>
            <p:cNvSpPr txBox="1">
              <a:spLocks noChangeArrowheads="1"/>
            </p:cNvSpPr>
            <p:nvPr/>
          </p:nvSpPr>
          <p:spPr bwMode="auto">
            <a:xfrm>
              <a:off x="4637381" y="4525394"/>
              <a:ext cx="2211854" cy="487074"/>
            </a:xfrm>
            <a:prstGeom prst="rect">
              <a:avLst/>
            </a:prstGeom>
            <a:no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spcBef>
                  <a:spcPct val="50000"/>
                </a:spcBef>
                <a:defRPr/>
              </a:pPr>
              <a:r>
                <a:rPr lang="de-DE" sz="1600" b="1" dirty="0">
                  <a:latin typeface="Arial" panose="020B0604020202020204" pitchFamily="34" charset="0"/>
                  <a:cs typeface="Arial" panose="020B0604020202020204" pitchFamily="34" charset="0"/>
                </a:rPr>
                <a:t>nicht-experimentell</a:t>
              </a:r>
            </a:p>
          </p:txBody>
        </p:sp>
        <p:sp>
          <p:nvSpPr>
            <p:cNvPr id="37" name="Text Box 22">
              <a:extLst>
                <a:ext uri="{FF2B5EF4-FFF2-40B4-BE49-F238E27FC236}">
                  <a16:creationId xmlns:a16="http://schemas.microsoft.com/office/drawing/2014/main" id="{1FA4A8AD-5770-2081-ADE2-CDA66C685086}"/>
                </a:ext>
              </a:extLst>
            </p:cNvPr>
            <p:cNvSpPr txBox="1">
              <a:spLocks noChangeArrowheads="1"/>
            </p:cNvSpPr>
            <p:nvPr/>
          </p:nvSpPr>
          <p:spPr bwMode="auto">
            <a:xfrm>
              <a:off x="1222362" y="4512419"/>
              <a:ext cx="1473290" cy="487074"/>
            </a:xfrm>
            <a:prstGeom prst="rect">
              <a:avLst/>
            </a:prstGeom>
            <a:no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spcBef>
                  <a:spcPct val="50000"/>
                </a:spcBef>
                <a:defRPr/>
              </a:pPr>
              <a:r>
                <a:rPr lang="de-DE" sz="1600" b="1" dirty="0">
                  <a:latin typeface="Arial" panose="020B0604020202020204" pitchFamily="34" charset="0"/>
                  <a:cs typeface="Arial" panose="020B0604020202020204" pitchFamily="34" charset="0"/>
                </a:rPr>
                <a:t>qualitativ</a:t>
              </a:r>
            </a:p>
          </p:txBody>
        </p:sp>
        <p:cxnSp>
          <p:nvCxnSpPr>
            <p:cNvPr id="38" name="AutoShape 23">
              <a:extLst>
                <a:ext uri="{FF2B5EF4-FFF2-40B4-BE49-F238E27FC236}">
                  <a16:creationId xmlns:a16="http://schemas.microsoft.com/office/drawing/2014/main" id="{6AFF747C-8055-B09E-D7D8-8440F3D6D267}"/>
                </a:ext>
              </a:extLst>
            </p:cNvPr>
            <p:cNvCxnSpPr>
              <a:cxnSpLocks noChangeShapeType="1"/>
              <a:stCxn id="8" idx="2"/>
              <a:endCxn id="32" idx="0"/>
            </p:cNvCxnSpPr>
            <p:nvPr/>
          </p:nvCxnSpPr>
          <p:spPr bwMode="auto">
            <a:xfrm>
              <a:off x="8566182" y="2278742"/>
              <a:ext cx="0" cy="357952"/>
            </a:xfrm>
            <a:prstGeom prst="straightConnector1">
              <a:avLst/>
            </a:prstGeom>
            <a:noFill/>
            <a:ln w="9525">
              <a:solidFill>
                <a:schemeClr val="tx2">
                  <a:lumMod val="60000"/>
                  <a:lumOff val="40000"/>
                </a:schemeClr>
              </a:solidFill>
              <a:round/>
              <a:headEnd/>
              <a:tailEnd type="triangle" w="med" len="med"/>
            </a:ln>
          </p:spPr>
        </p:cxnSp>
      </p:grpSp>
    </p:spTree>
    <p:extLst>
      <p:ext uri="{BB962C8B-B14F-4D97-AF65-F5344CB8AC3E}">
        <p14:creationId xmlns:p14="http://schemas.microsoft.com/office/powerpoint/2010/main" val="189124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Forschungsgebiete entlang der Lasswell-Formel</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13</a:t>
            </a:fld>
            <a:endParaRPr lang="en-US" dirty="0"/>
          </a:p>
        </p:txBody>
      </p:sp>
      <p:sp>
        <p:nvSpPr>
          <p:cNvPr id="24" name="Fußzeilenplatzhalter 6">
            <a:extLst>
              <a:ext uri="{FF2B5EF4-FFF2-40B4-BE49-F238E27FC236}">
                <a16:creationId xmlns:a16="http://schemas.microsoft.com/office/drawing/2014/main" id="{D44470B1-9E00-52A3-ACE7-2DC466569CCD}"/>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grpSp>
        <p:nvGrpSpPr>
          <p:cNvPr id="2" name="Gruppieren 4">
            <a:extLst>
              <a:ext uri="{FF2B5EF4-FFF2-40B4-BE49-F238E27FC236}">
                <a16:creationId xmlns:a16="http://schemas.microsoft.com/office/drawing/2014/main" id="{AB467985-4AFD-036D-F090-8FA18ADD9E14}"/>
              </a:ext>
            </a:extLst>
          </p:cNvPr>
          <p:cNvGrpSpPr/>
          <p:nvPr/>
        </p:nvGrpSpPr>
        <p:grpSpPr>
          <a:xfrm>
            <a:off x="2397919" y="3496408"/>
            <a:ext cx="631677" cy="631677"/>
            <a:chOff x="1552101" y="4684366"/>
            <a:chExt cx="631677" cy="631677"/>
          </a:xfrm>
        </p:grpSpPr>
        <p:pic>
          <p:nvPicPr>
            <p:cNvPr id="3" name="Grafik 14" descr="Lupe mit einfarbiger Füllung">
              <a:extLst>
                <a:ext uri="{FF2B5EF4-FFF2-40B4-BE49-F238E27FC236}">
                  <a16:creationId xmlns:a16="http://schemas.microsoft.com/office/drawing/2014/main" id="{4DB06AEA-5AF7-55D0-BCBD-4DC0F3CF18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552101" y="4684366"/>
              <a:ext cx="631677" cy="631677"/>
            </a:xfrm>
            <a:prstGeom prst="rect">
              <a:avLst/>
            </a:prstGeom>
          </p:spPr>
        </p:pic>
        <p:pic>
          <p:nvPicPr>
            <p:cNvPr id="6" name="Grafik 21" descr="Videokamera mit einfarbiger Füllung">
              <a:extLst>
                <a:ext uri="{FF2B5EF4-FFF2-40B4-BE49-F238E27FC236}">
                  <a16:creationId xmlns:a16="http://schemas.microsoft.com/office/drawing/2014/main" id="{80F4F4E1-3ED4-9141-697F-5F39090FDF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09525" y="4813127"/>
              <a:ext cx="242195" cy="242195"/>
            </a:xfrm>
            <a:prstGeom prst="rect">
              <a:avLst/>
            </a:prstGeom>
          </p:spPr>
        </p:pic>
      </p:grpSp>
      <p:sp>
        <p:nvSpPr>
          <p:cNvPr id="7" name="Inhaltsplatzhalter 3">
            <a:extLst>
              <a:ext uri="{FF2B5EF4-FFF2-40B4-BE49-F238E27FC236}">
                <a16:creationId xmlns:a16="http://schemas.microsoft.com/office/drawing/2014/main" id="{C968AA78-3F1A-F70C-3A59-D29D003A3879}"/>
              </a:ext>
            </a:extLst>
          </p:cNvPr>
          <p:cNvSpPr>
            <a:spLocks noGrp="1"/>
          </p:cNvSpPr>
          <p:nvPr>
            <p:ph idx="1"/>
          </p:nvPr>
        </p:nvSpPr>
        <p:spPr>
          <a:xfrm>
            <a:off x="1162050" y="1818484"/>
            <a:ext cx="11167815" cy="1045633"/>
          </a:xfrm>
        </p:spPr>
        <p:txBody>
          <a:bodyPr>
            <a:normAutofit/>
          </a:bodyPr>
          <a:lstStyle/>
          <a:p>
            <a:pPr marL="0" indent="0">
              <a:buNone/>
            </a:pPr>
            <a:r>
              <a:rPr lang="en-US" sz="2800" b="1" dirty="0"/>
              <a:t>Who says what in which channel to whom with what effect?</a:t>
            </a:r>
            <a:endParaRPr lang="de-DE" sz="2800" b="1" dirty="0"/>
          </a:p>
        </p:txBody>
      </p:sp>
      <p:sp>
        <p:nvSpPr>
          <p:cNvPr id="8" name="Inhaltsplatzhalter 3">
            <a:extLst>
              <a:ext uri="{FF2B5EF4-FFF2-40B4-BE49-F238E27FC236}">
                <a16:creationId xmlns:a16="http://schemas.microsoft.com/office/drawing/2014/main" id="{1DA1414A-03B3-7A42-DAE1-98BADE95C715}"/>
              </a:ext>
            </a:extLst>
          </p:cNvPr>
          <p:cNvSpPr txBox="1">
            <a:spLocks/>
          </p:cNvSpPr>
          <p:nvPr/>
        </p:nvSpPr>
        <p:spPr bwMode="auto">
          <a:xfrm>
            <a:off x="452430" y="2807372"/>
            <a:ext cx="2305691" cy="46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en-US" sz="2000" kern="0" dirty="0" err="1"/>
              <a:t>Kommunikator:innen</a:t>
            </a:r>
            <a:r>
              <a:rPr lang="en-US" sz="2000" kern="0" dirty="0"/>
              <a:t>-</a:t>
            </a:r>
          </a:p>
          <a:p>
            <a:pPr algn="ctr">
              <a:spcBef>
                <a:spcPts val="0"/>
              </a:spcBef>
            </a:pPr>
            <a:r>
              <a:rPr lang="en-US" sz="2000" kern="0" dirty="0" err="1"/>
              <a:t>forschung</a:t>
            </a:r>
            <a:endParaRPr lang="de-DE" sz="2000" kern="0" dirty="0"/>
          </a:p>
        </p:txBody>
      </p:sp>
      <p:cxnSp>
        <p:nvCxnSpPr>
          <p:cNvPr id="15" name="Gerade Verbindung mit Pfeil 11">
            <a:extLst>
              <a:ext uri="{FF2B5EF4-FFF2-40B4-BE49-F238E27FC236}">
                <a16:creationId xmlns:a16="http://schemas.microsoft.com/office/drawing/2014/main" id="{7F713647-BB1F-3436-E11C-E62D96106C41}"/>
              </a:ext>
            </a:extLst>
          </p:cNvPr>
          <p:cNvCxnSpPr>
            <a:cxnSpLocks/>
          </p:cNvCxnSpPr>
          <p:nvPr/>
        </p:nvCxnSpPr>
        <p:spPr bwMode="auto">
          <a:xfrm flipV="1">
            <a:off x="1622403" y="2266257"/>
            <a:ext cx="0" cy="504056"/>
          </a:xfrm>
          <a:prstGeom prst="straightConnector1">
            <a:avLst/>
          </a:prstGeom>
          <a:ln w="57150">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1" name="Gerade Verbindung mit Pfeil 23">
            <a:extLst>
              <a:ext uri="{FF2B5EF4-FFF2-40B4-BE49-F238E27FC236}">
                <a16:creationId xmlns:a16="http://schemas.microsoft.com/office/drawing/2014/main" id="{54C0E157-0266-1EB7-9FB9-ABC74314BC8B}"/>
              </a:ext>
            </a:extLst>
          </p:cNvPr>
          <p:cNvCxnSpPr>
            <a:cxnSpLocks/>
          </p:cNvCxnSpPr>
          <p:nvPr/>
        </p:nvCxnSpPr>
        <p:spPr bwMode="auto">
          <a:xfrm flipV="1">
            <a:off x="3419128" y="2271728"/>
            <a:ext cx="0" cy="1184778"/>
          </a:xfrm>
          <a:prstGeom prst="straightConnector1">
            <a:avLst/>
          </a:prstGeom>
          <a:ln w="57150">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25" name="Inhaltsplatzhalter 3">
            <a:extLst>
              <a:ext uri="{FF2B5EF4-FFF2-40B4-BE49-F238E27FC236}">
                <a16:creationId xmlns:a16="http://schemas.microsoft.com/office/drawing/2014/main" id="{F60DE738-AFDF-55C7-491B-2CD036D41604}"/>
              </a:ext>
            </a:extLst>
          </p:cNvPr>
          <p:cNvSpPr txBox="1">
            <a:spLocks/>
          </p:cNvSpPr>
          <p:nvPr/>
        </p:nvSpPr>
        <p:spPr bwMode="auto">
          <a:xfrm>
            <a:off x="2771455" y="3554443"/>
            <a:ext cx="1440157" cy="46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en-US" sz="2000" kern="0" dirty="0" err="1"/>
              <a:t>Inhalts</a:t>
            </a:r>
            <a:r>
              <a:rPr lang="en-US" sz="2000" kern="0" dirty="0"/>
              <a:t>-</a:t>
            </a:r>
          </a:p>
          <a:p>
            <a:pPr algn="ctr">
              <a:spcBef>
                <a:spcPts val="0"/>
              </a:spcBef>
            </a:pPr>
            <a:r>
              <a:rPr lang="en-US" sz="2000" kern="0" dirty="0" err="1"/>
              <a:t>forschung</a:t>
            </a:r>
            <a:endParaRPr lang="de-DE" sz="2000" kern="0" dirty="0"/>
          </a:p>
        </p:txBody>
      </p:sp>
      <p:cxnSp>
        <p:nvCxnSpPr>
          <p:cNvPr id="26" name="Gerade Verbindung mit Pfeil 25">
            <a:extLst>
              <a:ext uri="{FF2B5EF4-FFF2-40B4-BE49-F238E27FC236}">
                <a16:creationId xmlns:a16="http://schemas.microsoft.com/office/drawing/2014/main" id="{0A685F63-AF3B-DE16-0433-16A3CBB76B37}"/>
              </a:ext>
            </a:extLst>
          </p:cNvPr>
          <p:cNvCxnSpPr>
            <a:cxnSpLocks/>
          </p:cNvCxnSpPr>
          <p:nvPr/>
        </p:nvCxnSpPr>
        <p:spPr bwMode="auto">
          <a:xfrm flipV="1">
            <a:off x="6139282" y="2270195"/>
            <a:ext cx="1" cy="1753529"/>
          </a:xfrm>
          <a:prstGeom prst="straightConnector1">
            <a:avLst/>
          </a:prstGeom>
          <a:ln w="57150">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27" name="Inhaltsplatzhalter 3">
            <a:extLst>
              <a:ext uri="{FF2B5EF4-FFF2-40B4-BE49-F238E27FC236}">
                <a16:creationId xmlns:a16="http://schemas.microsoft.com/office/drawing/2014/main" id="{3409394D-86DF-66CD-3D01-36F70A4CBF54}"/>
              </a:ext>
            </a:extLst>
          </p:cNvPr>
          <p:cNvSpPr txBox="1">
            <a:spLocks/>
          </p:cNvSpPr>
          <p:nvPr/>
        </p:nvSpPr>
        <p:spPr bwMode="auto">
          <a:xfrm>
            <a:off x="5375921" y="4056662"/>
            <a:ext cx="1440157" cy="46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en-US" sz="2000" kern="0" dirty="0" err="1"/>
              <a:t>Medien</a:t>
            </a:r>
            <a:r>
              <a:rPr lang="en-US" sz="2000" kern="0" dirty="0"/>
              <a:t>-</a:t>
            </a:r>
          </a:p>
          <a:p>
            <a:pPr algn="ctr">
              <a:spcBef>
                <a:spcPts val="0"/>
              </a:spcBef>
            </a:pPr>
            <a:r>
              <a:rPr lang="en-US" sz="2000" kern="0" dirty="0" err="1"/>
              <a:t>forschung</a:t>
            </a:r>
            <a:endParaRPr lang="de-DE" sz="2000" kern="0" dirty="0"/>
          </a:p>
        </p:txBody>
      </p:sp>
      <p:cxnSp>
        <p:nvCxnSpPr>
          <p:cNvPr id="28" name="Gerade Verbindung mit Pfeil 27">
            <a:extLst>
              <a:ext uri="{FF2B5EF4-FFF2-40B4-BE49-F238E27FC236}">
                <a16:creationId xmlns:a16="http://schemas.microsoft.com/office/drawing/2014/main" id="{425F7824-83AD-8FCB-C6F5-BF4CEE817A73}"/>
              </a:ext>
            </a:extLst>
          </p:cNvPr>
          <p:cNvCxnSpPr>
            <a:cxnSpLocks/>
          </p:cNvCxnSpPr>
          <p:nvPr/>
        </p:nvCxnSpPr>
        <p:spPr bwMode="auto">
          <a:xfrm flipV="1">
            <a:off x="7933927" y="2272959"/>
            <a:ext cx="0" cy="2444243"/>
          </a:xfrm>
          <a:prstGeom prst="straightConnector1">
            <a:avLst/>
          </a:prstGeom>
          <a:ln w="57150">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29" name="Inhaltsplatzhalter 3">
            <a:extLst>
              <a:ext uri="{FF2B5EF4-FFF2-40B4-BE49-F238E27FC236}">
                <a16:creationId xmlns:a16="http://schemas.microsoft.com/office/drawing/2014/main" id="{4A110C10-A715-D031-7D3B-B22C4F1A0247}"/>
              </a:ext>
            </a:extLst>
          </p:cNvPr>
          <p:cNvSpPr txBox="1">
            <a:spLocks/>
          </p:cNvSpPr>
          <p:nvPr/>
        </p:nvSpPr>
        <p:spPr bwMode="auto">
          <a:xfrm>
            <a:off x="6957815" y="4720756"/>
            <a:ext cx="1818875" cy="46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en-US" sz="2000" kern="0" dirty="0" err="1"/>
              <a:t>Rezipient:innen</a:t>
            </a:r>
            <a:r>
              <a:rPr lang="en-US" sz="2000" kern="0" dirty="0"/>
              <a:t>-</a:t>
            </a:r>
          </a:p>
          <a:p>
            <a:pPr algn="ctr">
              <a:spcBef>
                <a:spcPts val="0"/>
              </a:spcBef>
            </a:pPr>
            <a:r>
              <a:rPr lang="en-US" sz="2000" kern="0" dirty="0" err="1"/>
              <a:t>forschung</a:t>
            </a:r>
            <a:endParaRPr lang="de-DE" sz="2000" kern="0" dirty="0"/>
          </a:p>
        </p:txBody>
      </p:sp>
      <p:cxnSp>
        <p:nvCxnSpPr>
          <p:cNvPr id="30" name="Gerade Verbindung mit Pfeil 31">
            <a:extLst>
              <a:ext uri="{FF2B5EF4-FFF2-40B4-BE49-F238E27FC236}">
                <a16:creationId xmlns:a16="http://schemas.microsoft.com/office/drawing/2014/main" id="{5BD88FB8-1CD6-F8BD-9468-DE3FB7341B92}"/>
              </a:ext>
            </a:extLst>
          </p:cNvPr>
          <p:cNvCxnSpPr>
            <a:cxnSpLocks/>
          </p:cNvCxnSpPr>
          <p:nvPr/>
        </p:nvCxnSpPr>
        <p:spPr bwMode="auto">
          <a:xfrm flipH="1" flipV="1">
            <a:off x="10646668" y="2272959"/>
            <a:ext cx="19447" cy="2946613"/>
          </a:xfrm>
          <a:prstGeom prst="straightConnector1">
            <a:avLst/>
          </a:prstGeom>
          <a:ln w="57150">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31" name="Inhaltsplatzhalter 3">
            <a:extLst>
              <a:ext uri="{FF2B5EF4-FFF2-40B4-BE49-F238E27FC236}">
                <a16:creationId xmlns:a16="http://schemas.microsoft.com/office/drawing/2014/main" id="{2FDE01BB-4182-063B-130A-46E40B1F5096}"/>
              </a:ext>
            </a:extLst>
          </p:cNvPr>
          <p:cNvSpPr txBox="1">
            <a:spLocks/>
          </p:cNvSpPr>
          <p:nvPr/>
        </p:nvSpPr>
        <p:spPr bwMode="auto">
          <a:xfrm>
            <a:off x="9913642" y="5241478"/>
            <a:ext cx="1440157" cy="46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en-US" sz="2000" kern="0" dirty="0" err="1"/>
              <a:t>Wirkungs</a:t>
            </a:r>
            <a:r>
              <a:rPr lang="en-US" sz="2000" kern="0" dirty="0"/>
              <a:t>-</a:t>
            </a:r>
          </a:p>
          <a:p>
            <a:pPr algn="ctr">
              <a:spcBef>
                <a:spcPts val="0"/>
              </a:spcBef>
            </a:pPr>
            <a:r>
              <a:rPr lang="en-US" sz="2000" kern="0" dirty="0" err="1"/>
              <a:t>forschung</a:t>
            </a:r>
            <a:endParaRPr lang="de-DE" sz="2000" kern="0" dirty="0"/>
          </a:p>
        </p:txBody>
      </p:sp>
    </p:spTree>
    <p:extLst>
      <p:ext uri="{BB962C8B-B14F-4D97-AF65-F5344CB8AC3E}">
        <p14:creationId xmlns:p14="http://schemas.microsoft.com/office/powerpoint/2010/main" val="376287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3. ERKENNTNISINTERESSE DER INHALTSANALYSE</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14</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Tree>
    <p:extLst>
      <p:ext uri="{BB962C8B-B14F-4D97-AF65-F5344CB8AC3E}">
        <p14:creationId xmlns:p14="http://schemas.microsoft.com/office/powerpoint/2010/main" val="163670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Erkenntnisziele</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15</a:t>
            </a:fld>
            <a:endParaRPr lang="en-US" dirty="0"/>
          </a:p>
        </p:txBody>
      </p:sp>
      <p:sp>
        <p:nvSpPr>
          <p:cNvPr id="16" name="Inhaltsplatzhalter 5">
            <a:extLst>
              <a:ext uri="{FF2B5EF4-FFF2-40B4-BE49-F238E27FC236}">
                <a16:creationId xmlns:a16="http://schemas.microsoft.com/office/drawing/2014/main" id="{E8E531FD-63AA-87E5-871E-EAB076022DBE}"/>
              </a:ext>
            </a:extLst>
          </p:cNvPr>
          <p:cNvSpPr txBox="1">
            <a:spLocks/>
          </p:cNvSpPr>
          <p:nvPr/>
        </p:nvSpPr>
        <p:spPr>
          <a:xfrm>
            <a:off x="1759968" y="2776400"/>
            <a:ext cx="3639935" cy="8817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50000"/>
              </a:lnSpc>
              <a:buNone/>
            </a:pPr>
            <a:r>
              <a:rPr lang="de-DE" sz="2400" b="1" dirty="0"/>
              <a:t>Deskription: </a:t>
            </a:r>
            <a:r>
              <a:rPr lang="de-DE" sz="2000" dirty="0"/>
              <a:t>Beschreibung von Inhalten</a:t>
            </a:r>
          </a:p>
        </p:txBody>
      </p:sp>
      <p:sp>
        <p:nvSpPr>
          <p:cNvPr id="24" name="Fußzeilenplatzhalter 6">
            <a:extLst>
              <a:ext uri="{FF2B5EF4-FFF2-40B4-BE49-F238E27FC236}">
                <a16:creationId xmlns:a16="http://schemas.microsoft.com/office/drawing/2014/main" id="{D44470B1-9E00-52A3-ACE7-2DC466569CCD}"/>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pic>
        <p:nvPicPr>
          <p:cNvPr id="6" name="Grafik 3" descr="Kamera mit einfarbiger Füllung">
            <a:extLst>
              <a:ext uri="{FF2B5EF4-FFF2-40B4-BE49-F238E27FC236}">
                <a16:creationId xmlns:a16="http://schemas.microsoft.com/office/drawing/2014/main" id="{B826FBBC-3FB8-7C38-C16A-78520557B9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6512" y="1926721"/>
            <a:ext cx="1502279" cy="1502279"/>
          </a:xfrm>
          <a:prstGeom prst="rect">
            <a:avLst/>
          </a:prstGeom>
        </p:spPr>
      </p:pic>
      <p:pic>
        <p:nvPicPr>
          <p:cNvPr id="7" name="Grafik 5" descr="Verbindungen mit einfarbiger Füllung">
            <a:extLst>
              <a:ext uri="{FF2B5EF4-FFF2-40B4-BE49-F238E27FC236}">
                <a16:creationId xmlns:a16="http://schemas.microsoft.com/office/drawing/2014/main" id="{F856DFE3-0F53-9362-1423-8D471A5FEB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8159" y="3044555"/>
            <a:ext cx="2002310" cy="2002310"/>
          </a:xfrm>
          <a:prstGeom prst="rect">
            <a:avLst/>
          </a:prstGeom>
        </p:spPr>
      </p:pic>
      <p:sp>
        <p:nvSpPr>
          <p:cNvPr id="8" name="Inhaltsplatzhalter 5">
            <a:extLst>
              <a:ext uri="{FF2B5EF4-FFF2-40B4-BE49-F238E27FC236}">
                <a16:creationId xmlns:a16="http://schemas.microsoft.com/office/drawing/2014/main" id="{D68181E2-16F2-2D17-74EF-C92086E70A65}"/>
              </a:ext>
            </a:extLst>
          </p:cNvPr>
          <p:cNvSpPr txBox="1">
            <a:spLocks/>
          </p:cNvSpPr>
          <p:nvPr/>
        </p:nvSpPr>
        <p:spPr>
          <a:xfrm>
            <a:off x="6726035" y="4182990"/>
            <a:ext cx="3639935" cy="88173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50000"/>
              </a:lnSpc>
              <a:buNone/>
            </a:pPr>
            <a:r>
              <a:rPr lang="de-DE" sz="2400" dirty="0"/>
              <a:t> </a:t>
            </a:r>
            <a:r>
              <a:rPr lang="de-DE" sz="2400" b="1" dirty="0"/>
              <a:t>Inferenz: </a:t>
            </a:r>
            <a:r>
              <a:rPr lang="de-DE" sz="2400" dirty="0"/>
              <a:t>Rückschlüsse auf die soziale Wirklichkeit</a:t>
            </a:r>
            <a:endParaRPr lang="de-DE" sz="2000" dirty="0"/>
          </a:p>
        </p:txBody>
      </p:sp>
    </p:spTree>
    <p:extLst>
      <p:ext uri="{BB962C8B-B14F-4D97-AF65-F5344CB8AC3E}">
        <p14:creationId xmlns:p14="http://schemas.microsoft.com/office/powerpoint/2010/main" val="32539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C5821E0-4FBC-0893-261B-849704577615}"/>
              </a:ext>
            </a:extLst>
          </p:cNvPr>
          <p:cNvSpPr/>
          <p:nvPr/>
        </p:nvSpPr>
        <p:spPr>
          <a:xfrm>
            <a:off x="0" y="3758756"/>
            <a:ext cx="12192000" cy="31084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Erkenntnisziele</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a:ln>
            <a:noFill/>
          </a:ln>
        </p:spPr>
        <p:txBody>
          <a:bodyPr/>
          <a:lstStyle/>
          <a:p>
            <a:fld id="{0EF26BBE-D3A3-4F3F-A638-BF713FEEBD0D}" type="slidenum">
              <a:rPr lang="en-US" smtClean="0">
                <a:solidFill>
                  <a:schemeClr val="bg1"/>
                </a:solidFill>
              </a:rPr>
              <a:t>16</a:t>
            </a:fld>
            <a:endParaRPr lang="en-US" dirty="0">
              <a:solidFill>
                <a:schemeClr val="bg1"/>
              </a:solidFill>
            </a:endParaRPr>
          </a:p>
        </p:txBody>
      </p:sp>
      <p:sp>
        <p:nvSpPr>
          <p:cNvPr id="24" name="Fußzeilenplatzhalter 6">
            <a:extLst>
              <a:ext uri="{FF2B5EF4-FFF2-40B4-BE49-F238E27FC236}">
                <a16:creationId xmlns:a16="http://schemas.microsoft.com/office/drawing/2014/main" id="{D44470B1-9E00-52A3-ACE7-2DC466569CCD}"/>
              </a:ext>
            </a:extLst>
          </p:cNvPr>
          <p:cNvSpPr>
            <a:spLocks noGrp="1"/>
          </p:cNvSpPr>
          <p:nvPr>
            <p:ph type="ftr" sz="quarter" idx="11"/>
          </p:nvPr>
        </p:nvSpPr>
        <p:spPr>
          <a:xfrm>
            <a:off x="1903615" y="6356350"/>
            <a:ext cx="8395853" cy="365125"/>
          </a:xfrm>
        </p:spPr>
        <p:txBody>
          <a:bodyPr/>
          <a:lstStyle/>
          <a:p>
            <a:r>
              <a:rPr lang="de-DE" dirty="0">
                <a:solidFill>
                  <a:schemeClr val="bg1"/>
                </a:solidFill>
              </a:rPr>
              <a:t>Methodenlehre Inhaltsforschung</a:t>
            </a:r>
          </a:p>
        </p:txBody>
      </p:sp>
      <p:pic>
        <p:nvPicPr>
          <p:cNvPr id="9" name="Grafik 5" descr="Verbindungen mit einfarbiger Füllung">
            <a:extLst>
              <a:ext uri="{FF2B5EF4-FFF2-40B4-BE49-F238E27FC236}">
                <a16:creationId xmlns:a16="http://schemas.microsoft.com/office/drawing/2014/main" id="{1C7E6799-B4F6-49F1-EB0C-5B318A96F7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6844" y="5567322"/>
            <a:ext cx="673224" cy="673224"/>
          </a:xfrm>
          <a:prstGeom prst="rect">
            <a:avLst/>
          </a:prstGeom>
        </p:spPr>
      </p:pic>
      <p:sp>
        <p:nvSpPr>
          <p:cNvPr id="12" name="Textfeld 11">
            <a:extLst>
              <a:ext uri="{FF2B5EF4-FFF2-40B4-BE49-F238E27FC236}">
                <a16:creationId xmlns:a16="http://schemas.microsoft.com/office/drawing/2014/main" id="{6DF65308-AB63-3647-0138-836A17E77972}"/>
              </a:ext>
            </a:extLst>
          </p:cNvPr>
          <p:cNvSpPr txBox="1"/>
          <p:nvPr/>
        </p:nvSpPr>
        <p:spPr>
          <a:xfrm>
            <a:off x="534368" y="1662668"/>
            <a:ext cx="1360805" cy="830997"/>
          </a:xfrm>
          <a:prstGeom prst="rect">
            <a:avLst/>
          </a:prstGeom>
          <a:noFill/>
        </p:spPr>
        <p:txBody>
          <a:bodyPr wrap="square">
            <a:spAutoFit/>
          </a:bodyPr>
          <a:lstStyle/>
          <a:p>
            <a:pPr algn="ctr"/>
            <a:r>
              <a:rPr lang="de-DE" sz="2400">
                <a:latin typeface="Compatil Fact LT Com" panose="020B0503050505020203" pitchFamily="34" charset="0"/>
              </a:rPr>
              <a:t>Text /</a:t>
            </a:r>
          </a:p>
          <a:p>
            <a:pPr algn="ctr"/>
            <a:r>
              <a:rPr lang="de-DE" sz="2400">
                <a:latin typeface="Compatil Fact LT Com" panose="020B0503050505020203" pitchFamily="34" charset="0"/>
              </a:rPr>
              <a:t>Botschaft</a:t>
            </a:r>
          </a:p>
        </p:txBody>
      </p:sp>
      <p:grpSp>
        <p:nvGrpSpPr>
          <p:cNvPr id="13" name="Gruppieren 14">
            <a:extLst>
              <a:ext uri="{FF2B5EF4-FFF2-40B4-BE49-F238E27FC236}">
                <a16:creationId xmlns:a16="http://schemas.microsoft.com/office/drawing/2014/main" id="{ECE3155A-A911-1B55-14D2-F42D88D5A3C4}"/>
              </a:ext>
            </a:extLst>
          </p:cNvPr>
          <p:cNvGrpSpPr/>
          <p:nvPr/>
        </p:nvGrpSpPr>
        <p:grpSpPr>
          <a:xfrm>
            <a:off x="1762994" y="1838108"/>
            <a:ext cx="1296254" cy="261610"/>
            <a:chOff x="1619672" y="2822739"/>
            <a:chExt cx="1296254" cy="261610"/>
          </a:xfrm>
        </p:grpSpPr>
        <p:cxnSp>
          <p:nvCxnSpPr>
            <p:cNvPr id="23" name="Gerade Verbindung mit Pfeil 12">
              <a:extLst>
                <a:ext uri="{FF2B5EF4-FFF2-40B4-BE49-F238E27FC236}">
                  <a16:creationId xmlns:a16="http://schemas.microsoft.com/office/drawing/2014/main" id="{EA6AAEA5-E575-2B79-736B-9234AE336A25}"/>
                </a:ext>
              </a:extLst>
            </p:cNvPr>
            <p:cNvCxnSpPr>
              <a:cxnSpLocks/>
            </p:cNvCxnSpPr>
            <p:nvPr/>
          </p:nvCxnSpPr>
          <p:spPr bwMode="auto">
            <a:xfrm>
              <a:off x="1619672" y="2945904"/>
              <a:ext cx="1224136" cy="0"/>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25" name="Textfeld 16">
              <a:extLst>
                <a:ext uri="{FF2B5EF4-FFF2-40B4-BE49-F238E27FC236}">
                  <a16:creationId xmlns:a16="http://schemas.microsoft.com/office/drawing/2014/main" id="{9836CCA5-126D-65C3-24C2-74DD14B5A967}"/>
                </a:ext>
              </a:extLst>
            </p:cNvPr>
            <p:cNvSpPr txBox="1"/>
            <p:nvPr/>
          </p:nvSpPr>
          <p:spPr>
            <a:xfrm>
              <a:off x="1907704" y="2822739"/>
              <a:ext cx="1008222" cy="261610"/>
            </a:xfrm>
            <a:prstGeom prst="rect">
              <a:avLst/>
            </a:prstGeom>
            <a:noFill/>
          </p:spPr>
          <p:txBody>
            <a:bodyPr wrap="square" rtlCol="0">
              <a:spAutoFit/>
            </a:bodyPr>
            <a:lstStyle/>
            <a:p>
              <a:r>
                <a:rPr lang="de-DE" sz="1100" b="1" dirty="0">
                  <a:solidFill>
                    <a:schemeClr val="bg1"/>
                  </a:solidFill>
                  <a:latin typeface="Compatil Fact LT Com" panose="020B0503050505020203" pitchFamily="34" charset="0"/>
                </a:rPr>
                <a:t>Codierung</a:t>
              </a:r>
              <a:endParaRPr lang="de-DE" sz="900" b="1" dirty="0">
                <a:solidFill>
                  <a:schemeClr val="bg1"/>
                </a:solidFill>
                <a:latin typeface="Compatil Fact LT Com" panose="020B0503050505020203" pitchFamily="34" charset="0"/>
              </a:endParaRPr>
            </a:p>
          </p:txBody>
        </p:sp>
      </p:grpSp>
      <p:sp>
        <p:nvSpPr>
          <p:cNvPr id="14" name="Textfeld 20">
            <a:extLst>
              <a:ext uri="{FF2B5EF4-FFF2-40B4-BE49-F238E27FC236}">
                <a16:creationId xmlns:a16="http://schemas.microsoft.com/office/drawing/2014/main" id="{095221AE-BBC7-B817-77F2-30DB0EF3EE95}"/>
              </a:ext>
            </a:extLst>
          </p:cNvPr>
          <p:cNvSpPr txBox="1"/>
          <p:nvPr/>
        </p:nvSpPr>
        <p:spPr>
          <a:xfrm>
            <a:off x="2922745" y="1737318"/>
            <a:ext cx="3363468" cy="461665"/>
          </a:xfrm>
          <a:prstGeom prst="rect">
            <a:avLst/>
          </a:prstGeom>
          <a:noFill/>
        </p:spPr>
        <p:txBody>
          <a:bodyPr wrap="square">
            <a:spAutoFit/>
          </a:bodyPr>
          <a:lstStyle/>
          <a:p>
            <a:r>
              <a:rPr lang="de-DE" sz="2400" dirty="0">
                <a:latin typeface="Compatil Fact LT Com" panose="020B0503050505020203" pitchFamily="34" charset="0"/>
              </a:rPr>
              <a:t>Daten (codierte Inhalte)</a:t>
            </a:r>
          </a:p>
        </p:txBody>
      </p:sp>
      <p:cxnSp>
        <p:nvCxnSpPr>
          <p:cNvPr id="15" name="Gerade Verbindung mit Pfeil 24">
            <a:extLst>
              <a:ext uri="{FF2B5EF4-FFF2-40B4-BE49-F238E27FC236}">
                <a16:creationId xmlns:a16="http://schemas.microsoft.com/office/drawing/2014/main" id="{F40D377B-2961-4087-D88A-C81B1AB12BBE}"/>
              </a:ext>
            </a:extLst>
          </p:cNvPr>
          <p:cNvCxnSpPr>
            <a:cxnSpLocks/>
          </p:cNvCxnSpPr>
          <p:nvPr/>
        </p:nvCxnSpPr>
        <p:spPr bwMode="auto">
          <a:xfrm>
            <a:off x="6052585" y="1398645"/>
            <a:ext cx="363960" cy="0"/>
          </a:xfrm>
          <a:prstGeom prst="straightConnector1">
            <a:avLst/>
          </a:prstGeom>
          <a:solidFill>
            <a:schemeClr val="accent1"/>
          </a:solidFill>
          <a:ln w="38100" cap="flat" cmpd="sng" algn="ctr">
            <a:solidFill>
              <a:srgbClr val="00883A"/>
            </a:solidFill>
            <a:prstDash val="solid"/>
            <a:round/>
            <a:headEnd type="none" w="med" len="med"/>
            <a:tailEnd type="triangle"/>
          </a:ln>
          <a:effectLst/>
        </p:spPr>
      </p:cxnSp>
      <p:cxnSp>
        <p:nvCxnSpPr>
          <p:cNvPr id="17" name="Gerader Verbinder 27">
            <a:extLst>
              <a:ext uri="{FF2B5EF4-FFF2-40B4-BE49-F238E27FC236}">
                <a16:creationId xmlns:a16="http://schemas.microsoft.com/office/drawing/2014/main" id="{288ADC0F-E03D-8C6D-7600-24FD0B215D65}"/>
              </a:ext>
            </a:extLst>
          </p:cNvPr>
          <p:cNvCxnSpPr>
            <a:cxnSpLocks/>
          </p:cNvCxnSpPr>
          <p:nvPr/>
        </p:nvCxnSpPr>
        <p:spPr bwMode="auto">
          <a:xfrm>
            <a:off x="6060945" y="1398645"/>
            <a:ext cx="0" cy="1152128"/>
          </a:xfrm>
          <a:prstGeom prst="line">
            <a:avLst/>
          </a:prstGeom>
          <a:solidFill>
            <a:schemeClr val="accent1"/>
          </a:solidFill>
          <a:ln w="38100" cap="flat" cmpd="sng" algn="ctr">
            <a:solidFill>
              <a:srgbClr val="00883A"/>
            </a:solidFill>
            <a:prstDash val="solid"/>
            <a:round/>
            <a:headEnd type="none" w="med" len="med"/>
            <a:tailEnd type="none" w="med" len="med"/>
          </a:ln>
          <a:effectLst/>
        </p:spPr>
      </p:cxnSp>
      <p:sp>
        <p:nvSpPr>
          <p:cNvPr id="18" name="Textfeld 32">
            <a:extLst>
              <a:ext uri="{FF2B5EF4-FFF2-40B4-BE49-F238E27FC236}">
                <a16:creationId xmlns:a16="http://schemas.microsoft.com/office/drawing/2014/main" id="{98DEB0E2-39A3-1EFB-6A51-0CC0389874E8}"/>
              </a:ext>
            </a:extLst>
          </p:cNvPr>
          <p:cNvSpPr txBox="1"/>
          <p:nvPr/>
        </p:nvSpPr>
        <p:spPr>
          <a:xfrm>
            <a:off x="6358113" y="1143218"/>
            <a:ext cx="4811813" cy="461665"/>
          </a:xfrm>
          <a:prstGeom prst="rect">
            <a:avLst/>
          </a:prstGeom>
          <a:noFill/>
        </p:spPr>
        <p:txBody>
          <a:bodyPr wrap="square">
            <a:spAutoFit/>
          </a:bodyPr>
          <a:lstStyle/>
          <a:p>
            <a:r>
              <a:rPr lang="de-DE" sz="2400" dirty="0">
                <a:latin typeface="Compatil Fact LT Com" panose="020B0503050505020203" pitchFamily="34" charset="0"/>
              </a:rPr>
              <a:t>Typen(-bildung) / mediale Diskurse</a:t>
            </a:r>
          </a:p>
        </p:txBody>
      </p:sp>
      <p:cxnSp>
        <p:nvCxnSpPr>
          <p:cNvPr id="19" name="Gerade Verbindung mit Pfeil 34">
            <a:extLst>
              <a:ext uri="{FF2B5EF4-FFF2-40B4-BE49-F238E27FC236}">
                <a16:creationId xmlns:a16="http://schemas.microsoft.com/office/drawing/2014/main" id="{DA05F9EF-7DC6-5865-7390-6EBB54702315}"/>
              </a:ext>
            </a:extLst>
          </p:cNvPr>
          <p:cNvCxnSpPr>
            <a:cxnSpLocks/>
          </p:cNvCxnSpPr>
          <p:nvPr/>
        </p:nvCxnSpPr>
        <p:spPr bwMode="auto">
          <a:xfrm>
            <a:off x="6060945" y="2541521"/>
            <a:ext cx="363960" cy="0"/>
          </a:xfrm>
          <a:prstGeom prst="straightConnector1">
            <a:avLst/>
          </a:prstGeom>
          <a:solidFill>
            <a:schemeClr val="accent1"/>
          </a:solidFill>
          <a:ln w="38100" cap="flat" cmpd="sng" algn="ctr">
            <a:solidFill>
              <a:srgbClr val="00883A"/>
            </a:solidFill>
            <a:prstDash val="solid"/>
            <a:round/>
            <a:headEnd type="none" w="med" len="med"/>
            <a:tailEnd type="triangle"/>
          </a:ln>
          <a:effectLst/>
        </p:spPr>
      </p:cxnSp>
      <p:sp>
        <p:nvSpPr>
          <p:cNvPr id="20" name="Textfeld 35">
            <a:extLst>
              <a:ext uri="{FF2B5EF4-FFF2-40B4-BE49-F238E27FC236}">
                <a16:creationId xmlns:a16="http://schemas.microsoft.com/office/drawing/2014/main" id="{82AA7DF8-C8E8-836E-98F4-010B50126207}"/>
              </a:ext>
            </a:extLst>
          </p:cNvPr>
          <p:cNvSpPr txBox="1"/>
          <p:nvPr/>
        </p:nvSpPr>
        <p:spPr>
          <a:xfrm>
            <a:off x="6372652" y="2297188"/>
            <a:ext cx="3645989" cy="461665"/>
          </a:xfrm>
          <a:prstGeom prst="rect">
            <a:avLst/>
          </a:prstGeom>
          <a:noFill/>
        </p:spPr>
        <p:txBody>
          <a:bodyPr wrap="square">
            <a:spAutoFit/>
          </a:bodyPr>
          <a:lstStyle/>
          <a:p>
            <a:r>
              <a:rPr lang="de-DE" sz="2400" dirty="0">
                <a:latin typeface="Compatil Fact LT Com" panose="020B0503050505020203" pitchFamily="34" charset="0"/>
              </a:rPr>
              <a:t>Botschaften im Zeitverlauf</a:t>
            </a:r>
          </a:p>
        </p:txBody>
      </p:sp>
      <p:cxnSp>
        <p:nvCxnSpPr>
          <p:cNvPr id="21" name="Gerade Verbindung mit Pfeil 36">
            <a:extLst>
              <a:ext uri="{FF2B5EF4-FFF2-40B4-BE49-F238E27FC236}">
                <a16:creationId xmlns:a16="http://schemas.microsoft.com/office/drawing/2014/main" id="{0ABD93E8-54E5-A194-DB93-51B55F4279E0}"/>
              </a:ext>
            </a:extLst>
          </p:cNvPr>
          <p:cNvCxnSpPr>
            <a:cxnSpLocks/>
          </p:cNvCxnSpPr>
          <p:nvPr/>
        </p:nvCxnSpPr>
        <p:spPr bwMode="auto">
          <a:xfrm>
            <a:off x="6060945" y="1974709"/>
            <a:ext cx="363960" cy="0"/>
          </a:xfrm>
          <a:prstGeom prst="straightConnector1">
            <a:avLst/>
          </a:prstGeom>
          <a:solidFill>
            <a:schemeClr val="accent1"/>
          </a:solidFill>
          <a:ln w="38100" cap="flat" cmpd="sng" algn="ctr">
            <a:solidFill>
              <a:srgbClr val="00883A"/>
            </a:solidFill>
            <a:prstDash val="solid"/>
            <a:round/>
            <a:headEnd type="none" w="med" len="med"/>
            <a:tailEnd type="triangle"/>
          </a:ln>
          <a:effectLst/>
        </p:spPr>
      </p:cxnSp>
      <p:sp>
        <p:nvSpPr>
          <p:cNvPr id="22" name="Textfeld 37">
            <a:extLst>
              <a:ext uri="{FF2B5EF4-FFF2-40B4-BE49-F238E27FC236}">
                <a16:creationId xmlns:a16="http://schemas.microsoft.com/office/drawing/2014/main" id="{8BC2D57E-BED4-1456-BA92-BBCBFE39E3F7}"/>
              </a:ext>
            </a:extLst>
          </p:cNvPr>
          <p:cNvSpPr txBox="1"/>
          <p:nvPr/>
        </p:nvSpPr>
        <p:spPr>
          <a:xfrm>
            <a:off x="6385539" y="1749134"/>
            <a:ext cx="2760353" cy="461665"/>
          </a:xfrm>
          <a:prstGeom prst="rect">
            <a:avLst/>
          </a:prstGeom>
          <a:noFill/>
        </p:spPr>
        <p:txBody>
          <a:bodyPr wrap="square">
            <a:spAutoFit/>
          </a:bodyPr>
          <a:lstStyle/>
          <a:p>
            <a:r>
              <a:rPr lang="de-DE" sz="2400" dirty="0">
                <a:latin typeface="Compatil Fact LT Com" panose="020B0503050505020203" pitchFamily="34" charset="0"/>
              </a:rPr>
              <a:t>Quellenvergleich</a:t>
            </a:r>
          </a:p>
        </p:txBody>
      </p:sp>
      <p:sp>
        <p:nvSpPr>
          <p:cNvPr id="28" name="Textfeld 42">
            <a:extLst>
              <a:ext uri="{FF2B5EF4-FFF2-40B4-BE49-F238E27FC236}">
                <a16:creationId xmlns:a16="http://schemas.microsoft.com/office/drawing/2014/main" id="{2D1B63CE-42BE-8392-6240-B089618EC4A7}"/>
              </a:ext>
            </a:extLst>
          </p:cNvPr>
          <p:cNvSpPr txBox="1"/>
          <p:nvPr/>
        </p:nvSpPr>
        <p:spPr>
          <a:xfrm>
            <a:off x="3181846" y="5087939"/>
            <a:ext cx="3234176" cy="461665"/>
          </a:xfrm>
          <a:prstGeom prst="rect">
            <a:avLst/>
          </a:prstGeom>
          <a:noFill/>
        </p:spPr>
        <p:txBody>
          <a:bodyPr wrap="square">
            <a:spAutoFit/>
          </a:bodyPr>
          <a:lstStyle/>
          <a:p>
            <a:r>
              <a:rPr lang="de-DE" sz="2400" dirty="0">
                <a:solidFill>
                  <a:schemeClr val="bg1"/>
                </a:solidFill>
                <a:latin typeface="Compatil Fact LT Com" panose="020B0503050505020203" pitchFamily="34" charset="0"/>
              </a:rPr>
              <a:t>Daten (codierte Inhalte)</a:t>
            </a:r>
          </a:p>
        </p:txBody>
      </p:sp>
      <p:cxnSp>
        <p:nvCxnSpPr>
          <p:cNvPr id="29" name="Gerade Verbindung mit Pfeil 43">
            <a:extLst>
              <a:ext uri="{FF2B5EF4-FFF2-40B4-BE49-F238E27FC236}">
                <a16:creationId xmlns:a16="http://schemas.microsoft.com/office/drawing/2014/main" id="{E1F63B0B-7A62-0B0C-71FE-D74A1802077E}"/>
              </a:ext>
            </a:extLst>
          </p:cNvPr>
          <p:cNvCxnSpPr>
            <a:cxnSpLocks/>
          </p:cNvCxnSpPr>
          <p:nvPr/>
        </p:nvCxnSpPr>
        <p:spPr bwMode="auto">
          <a:xfrm>
            <a:off x="6451698" y="4699151"/>
            <a:ext cx="363960"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0" name="Gerader Verbinder 44">
            <a:extLst>
              <a:ext uri="{FF2B5EF4-FFF2-40B4-BE49-F238E27FC236}">
                <a16:creationId xmlns:a16="http://schemas.microsoft.com/office/drawing/2014/main" id="{BB69BE08-3FCE-0E57-9809-BB30B6A457F1}"/>
              </a:ext>
            </a:extLst>
          </p:cNvPr>
          <p:cNvCxnSpPr>
            <a:cxnSpLocks/>
          </p:cNvCxnSpPr>
          <p:nvPr/>
        </p:nvCxnSpPr>
        <p:spPr bwMode="auto">
          <a:xfrm>
            <a:off x="6469997" y="4699151"/>
            <a:ext cx="0" cy="11521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31" name="Textfeld 45">
            <a:extLst>
              <a:ext uri="{FF2B5EF4-FFF2-40B4-BE49-F238E27FC236}">
                <a16:creationId xmlns:a16="http://schemas.microsoft.com/office/drawing/2014/main" id="{1FFC25F0-4AC2-D360-BC27-6445CFB0E863}"/>
              </a:ext>
            </a:extLst>
          </p:cNvPr>
          <p:cNvSpPr txBox="1"/>
          <p:nvPr/>
        </p:nvSpPr>
        <p:spPr>
          <a:xfrm>
            <a:off x="6796080" y="4468669"/>
            <a:ext cx="4069434" cy="461665"/>
          </a:xfrm>
          <a:prstGeom prst="rect">
            <a:avLst/>
          </a:prstGeom>
          <a:noFill/>
          <a:ln>
            <a:noFill/>
          </a:ln>
        </p:spPr>
        <p:txBody>
          <a:bodyPr wrap="square">
            <a:spAutoFit/>
          </a:bodyPr>
          <a:lstStyle/>
          <a:p>
            <a:r>
              <a:rPr lang="de-DE" sz="2400" dirty="0">
                <a:solidFill>
                  <a:schemeClr val="bg1"/>
                </a:solidFill>
                <a:latin typeface="Compatil Fact LT Com" panose="020B0503050505020203" pitchFamily="34" charset="0"/>
              </a:rPr>
              <a:t>Situation / sozialer Kontext</a:t>
            </a:r>
          </a:p>
        </p:txBody>
      </p:sp>
      <p:cxnSp>
        <p:nvCxnSpPr>
          <p:cNvPr id="32" name="Gerade Verbindung mit Pfeil 46">
            <a:extLst>
              <a:ext uri="{FF2B5EF4-FFF2-40B4-BE49-F238E27FC236}">
                <a16:creationId xmlns:a16="http://schemas.microsoft.com/office/drawing/2014/main" id="{CAF09BB2-6BDE-5727-ED5A-8C9B838F424B}"/>
              </a:ext>
            </a:extLst>
          </p:cNvPr>
          <p:cNvCxnSpPr>
            <a:cxnSpLocks/>
          </p:cNvCxnSpPr>
          <p:nvPr/>
        </p:nvCxnSpPr>
        <p:spPr bwMode="auto">
          <a:xfrm>
            <a:off x="6469997" y="5842027"/>
            <a:ext cx="363960"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33" name="Textfeld 47">
            <a:extLst>
              <a:ext uri="{FF2B5EF4-FFF2-40B4-BE49-F238E27FC236}">
                <a16:creationId xmlns:a16="http://schemas.microsoft.com/office/drawing/2014/main" id="{20BD3A96-3F65-93AE-4483-EDA7F81A09CD}"/>
              </a:ext>
            </a:extLst>
          </p:cNvPr>
          <p:cNvSpPr txBox="1"/>
          <p:nvPr/>
        </p:nvSpPr>
        <p:spPr>
          <a:xfrm>
            <a:off x="6796080" y="5307108"/>
            <a:ext cx="2760353" cy="461665"/>
          </a:xfrm>
          <a:prstGeom prst="rect">
            <a:avLst/>
          </a:prstGeom>
          <a:noFill/>
          <a:ln>
            <a:noFill/>
          </a:ln>
        </p:spPr>
        <p:txBody>
          <a:bodyPr wrap="square">
            <a:spAutoFit/>
          </a:bodyPr>
          <a:lstStyle/>
          <a:p>
            <a:r>
              <a:rPr lang="de-DE" sz="2400" dirty="0" err="1">
                <a:solidFill>
                  <a:schemeClr val="bg1"/>
                </a:solidFill>
                <a:latin typeface="Compatil Fact LT Com" panose="020B0503050505020203" pitchFamily="34" charset="0"/>
              </a:rPr>
              <a:t>Rezipient:innen</a:t>
            </a:r>
            <a:endParaRPr lang="de-DE" sz="2400" dirty="0">
              <a:solidFill>
                <a:schemeClr val="bg1"/>
              </a:solidFill>
              <a:latin typeface="Compatil Fact LT Com" panose="020B0503050505020203" pitchFamily="34" charset="0"/>
            </a:endParaRPr>
          </a:p>
        </p:txBody>
      </p:sp>
      <p:cxnSp>
        <p:nvCxnSpPr>
          <p:cNvPr id="34" name="Gerade Verbindung mit Pfeil 48">
            <a:extLst>
              <a:ext uri="{FF2B5EF4-FFF2-40B4-BE49-F238E27FC236}">
                <a16:creationId xmlns:a16="http://schemas.microsoft.com/office/drawing/2014/main" id="{C0964BEF-C3B8-D97B-E95F-40A39DE928D8}"/>
              </a:ext>
            </a:extLst>
          </p:cNvPr>
          <p:cNvCxnSpPr>
            <a:cxnSpLocks/>
          </p:cNvCxnSpPr>
          <p:nvPr/>
        </p:nvCxnSpPr>
        <p:spPr bwMode="auto">
          <a:xfrm>
            <a:off x="6491242" y="5102143"/>
            <a:ext cx="363960"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35" name="Textfeld 49">
            <a:extLst>
              <a:ext uri="{FF2B5EF4-FFF2-40B4-BE49-F238E27FC236}">
                <a16:creationId xmlns:a16="http://schemas.microsoft.com/office/drawing/2014/main" id="{84A0DFB6-9A4E-756E-B97D-0C1F9C35B468}"/>
              </a:ext>
            </a:extLst>
          </p:cNvPr>
          <p:cNvSpPr txBox="1"/>
          <p:nvPr/>
        </p:nvSpPr>
        <p:spPr>
          <a:xfrm>
            <a:off x="6781704" y="4886119"/>
            <a:ext cx="2922053" cy="461665"/>
          </a:xfrm>
          <a:prstGeom prst="rect">
            <a:avLst/>
          </a:prstGeom>
          <a:noFill/>
          <a:ln>
            <a:noFill/>
          </a:ln>
        </p:spPr>
        <p:txBody>
          <a:bodyPr wrap="square">
            <a:spAutoFit/>
          </a:bodyPr>
          <a:lstStyle/>
          <a:p>
            <a:r>
              <a:rPr lang="de-DE" sz="2400" dirty="0" err="1">
                <a:solidFill>
                  <a:schemeClr val="bg1"/>
                </a:solidFill>
                <a:latin typeface="Compatil Fact LT Com" panose="020B0503050505020203" pitchFamily="34" charset="0"/>
              </a:rPr>
              <a:t>Kommunikator:innen</a:t>
            </a:r>
            <a:endParaRPr lang="de-DE" sz="2400" dirty="0">
              <a:solidFill>
                <a:schemeClr val="bg1"/>
              </a:solidFill>
              <a:latin typeface="Compatil Fact LT Com" panose="020B0503050505020203" pitchFamily="34" charset="0"/>
            </a:endParaRPr>
          </a:p>
        </p:txBody>
      </p:sp>
      <p:cxnSp>
        <p:nvCxnSpPr>
          <p:cNvPr id="39" name="Gerade Verbindung mit Pfeil 53">
            <a:extLst>
              <a:ext uri="{FF2B5EF4-FFF2-40B4-BE49-F238E27FC236}">
                <a16:creationId xmlns:a16="http://schemas.microsoft.com/office/drawing/2014/main" id="{C0BE6A19-CE67-46E1-C312-B2799F0E64F3}"/>
              </a:ext>
            </a:extLst>
          </p:cNvPr>
          <p:cNvCxnSpPr>
            <a:cxnSpLocks/>
          </p:cNvCxnSpPr>
          <p:nvPr/>
        </p:nvCxnSpPr>
        <p:spPr bwMode="auto">
          <a:xfrm>
            <a:off x="6492462" y="5539211"/>
            <a:ext cx="363960"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40" name="Textfeld 55">
            <a:extLst>
              <a:ext uri="{FF2B5EF4-FFF2-40B4-BE49-F238E27FC236}">
                <a16:creationId xmlns:a16="http://schemas.microsoft.com/office/drawing/2014/main" id="{50EAE622-99C1-6E55-A7F9-70E18C89061A}"/>
              </a:ext>
            </a:extLst>
          </p:cNvPr>
          <p:cNvSpPr txBox="1"/>
          <p:nvPr/>
        </p:nvSpPr>
        <p:spPr>
          <a:xfrm>
            <a:off x="6816072" y="5667957"/>
            <a:ext cx="2760353" cy="461665"/>
          </a:xfrm>
          <a:prstGeom prst="rect">
            <a:avLst/>
          </a:prstGeom>
          <a:noFill/>
          <a:ln>
            <a:noFill/>
          </a:ln>
        </p:spPr>
        <p:txBody>
          <a:bodyPr wrap="square">
            <a:spAutoFit/>
          </a:bodyPr>
          <a:lstStyle/>
          <a:p>
            <a:r>
              <a:rPr lang="de-DE" sz="2400" dirty="0">
                <a:solidFill>
                  <a:schemeClr val="bg1"/>
                </a:solidFill>
                <a:latin typeface="Compatil Fact LT Com" panose="020B0503050505020203" pitchFamily="34" charset="0"/>
              </a:rPr>
              <a:t>Wirkungsannahmen</a:t>
            </a:r>
          </a:p>
        </p:txBody>
      </p:sp>
      <p:sp>
        <p:nvSpPr>
          <p:cNvPr id="42" name="Textfeld 57">
            <a:extLst>
              <a:ext uri="{FF2B5EF4-FFF2-40B4-BE49-F238E27FC236}">
                <a16:creationId xmlns:a16="http://schemas.microsoft.com/office/drawing/2014/main" id="{CF66BBD4-D972-CED4-7AEF-BB2958646F65}"/>
              </a:ext>
            </a:extLst>
          </p:cNvPr>
          <p:cNvSpPr txBox="1"/>
          <p:nvPr/>
        </p:nvSpPr>
        <p:spPr>
          <a:xfrm rot="16200000">
            <a:off x="5925568" y="5582524"/>
            <a:ext cx="863624" cy="261610"/>
          </a:xfrm>
          <a:prstGeom prst="rect">
            <a:avLst/>
          </a:prstGeom>
          <a:noFill/>
          <a:ln>
            <a:noFill/>
          </a:ln>
        </p:spPr>
        <p:txBody>
          <a:bodyPr wrap="square">
            <a:spAutoFit/>
          </a:bodyPr>
          <a:lstStyle/>
          <a:p>
            <a:r>
              <a:rPr lang="de-DE" sz="1100" dirty="0">
                <a:solidFill>
                  <a:schemeClr val="bg1"/>
                </a:solidFill>
                <a:latin typeface="Compatil Fact LT Com" panose="020B0503050505020203" pitchFamily="34" charset="0"/>
              </a:rPr>
              <a:t>Prognose</a:t>
            </a:r>
            <a:endParaRPr lang="de-DE" sz="1400" dirty="0">
              <a:solidFill>
                <a:schemeClr val="bg1"/>
              </a:solidFill>
              <a:latin typeface="Compatil Fact LT Com" panose="020B0503050505020203" pitchFamily="34" charset="0"/>
            </a:endParaRPr>
          </a:p>
        </p:txBody>
      </p:sp>
      <p:sp>
        <p:nvSpPr>
          <p:cNvPr id="43" name="Textfeld 59">
            <a:extLst>
              <a:ext uri="{FF2B5EF4-FFF2-40B4-BE49-F238E27FC236}">
                <a16:creationId xmlns:a16="http://schemas.microsoft.com/office/drawing/2014/main" id="{51EC1865-34E6-5A96-DB16-604EE69D6BF7}"/>
              </a:ext>
            </a:extLst>
          </p:cNvPr>
          <p:cNvSpPr txBox="1"/>
          <p:nvPr/>
        </p:nvSpPr>
        <p:spPr>
          <a:xfrm>
            <a:off x="474730" y="4958488"/>
            <a:ext cx="1360805" cy="830997"/>
          </a:xfrm>
          <a:prstGeom prst="rect">
            <a:avLst/>
          </a:prstGeom>
          <a:noFill/>
        </p:spPr>
        <p:txBody>
          <a:bodyPr wrap="square">
            <a:spAutoFit/>
          </a:bodyPr>
          <a:lstStyle/>
          <a:p>
            <a:pPr algn="ctr"/>
            <a:r>
              <a:rPr lang="de-DE" sz="2400" dirty="0">
                <a:solidFill>
                  <a:schemeClr val="bg1"/>
                </a:solidFill>
                <a:latin typeface="Compatil Fact LT Com" panose="020B0503050505020203" pitchFamily="34" charset="0"/>
              </a:rPr>
              <a:t>Text /</a:t>
            </a:r>
          </a:p>
          <a:p>
            <a:pPr algn="ctr"/>
            <a:r>
              <a:rPr lang="de-DE" sz="2400" dirty="0">
                <a:solidFill>
                  <a:schemeClr val="bg1"/>
                </a:solidFill>
                <a:latin typeface="Compatil Fact LT Com" panose="020B0503050505020203" pitchFamily="34" charset="0"/>
              </a:rPr>
              <a:t>Botschaft</a:t>
            </a:r>
          </a:p>
        </p:txBody>
      </p:sp>
      <p:sp>
        <p:nvSpPr>
          <p:cNvPr id="45" name="Textfeld 9">
            <a:extLst>
              <a:ext uri="{FF2B5EF4-FFF2-40B4-BE49-F238E27FC236}">
                <a16:creationId xmlns:a16="http://schemas.microsoft.com/office/drawing/2014/main" id="{FAB6FE2C-92DD-39B8-8949-98E7083508EF}"/>
              </a:ext>
            </a:extLst>
          </p:cNvPr>
          <p:cNvSpPr txBox="1"/>
          <p:nvPr/>
        </p:nvSpPr>
        <p:spPr>
          <a:xfrm>
            <a:off x="257086" y="3897256"/>
            <a:ext cx="8691401" cy="523220"/>
          </a:xfrm>
          <a:prstGeom prst="rect">
            <a:avLst/>
          </a:prstGeom>
          <a:noFill/>
        </p:spPr>
        <p:txBody>
          <a:bodyPr wrap="square">
            <a:spAutoFit/>
          </a:bodyPr>
          <a:lstStyle/>
          <a:p>
            <a:r>
              <a:rPr lang="de-DE" sz="2800" b="1" dirty="0">
                <a:solidFill>
                  <a:schemeClr val="bg1"/>
                </a:solidFill>
                <a:latin typeface="Compatil Fact LT Com" panose="020B0503050505020203" pitchFamily="34" charset="0"/>
              </a:rPr>
              <a:t>Inferenz: </a:t>
            </a:r>
            <a:r>
              <a:rPr lang="de-DE" sz="2800" dirty="0">
                <a:solidFill>
                  <a:schemeClr val="bg1"/>
                </a:solidFill>
                <a:latin typeface="Compatil Fact LT Com" panose="020B0503050505020203" pitchFamily="34" charset="0"/>
              </a:rPr>
              <a:t>Rückschlüsse auf die soziale Wirklichkeit</a:t>
            </a:r>
          </a:p>
        </p:txBody>
      </p:sp>
      <p:cxnSp>
        <p:nvCxnSpPr>
          <p:cNvPr id="46" name="Gerade Verbindung mit Pfeil 12">
            <a:extLst>
              <a:ext uri="{FF2B5EF4-FFF2-40B4-BE49-F238E27FC236}">
                <a16:creationId xmlns:a16="http://schemas.microsoft.com/office/drawing/2014/main" id="{B73794E4-FC8D-439A-4FA2-57711E820D92}"/>
              </a:ext>
            </a:extLst>
          </p:cNvPr>
          <p:cNvCxnSpPr>
            <a:cxnSpLocks/>
          </p:cNvCxnSpPr>
          <p:nvPr/>
        </p:nvCxnSpPr>
        <p:spPr bwMode="auto">
          <a:xfrm>
            <a:off x="1963245" y="5338754"/>
            <a:ext cx="1224136" cy="0"/>
          </a:xfrm>
          <a:prstGeom prst="straightConnector1">
            <a:avLst/>
          </a:prstGeom>
          <a:ln w="123825">
            <a:solidFill>
              <a:schemeClr val="bg1"/>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37" name="Textfeld 51">
            <a:extLst>
              <a:ext uri="{FF2B5EF4-FFF2-40B4-BE49-F238E27FC236}">
                <a16:creationId xmlns:a16="http://schemas.microsoft.com/office/drawing/2014/main" id="{93FDD2A9-926D-47E8-814A-6A4259CB330D}"/>
              </a:ext>
            </a:extLst>
          </p:cNvPr>
          <p:cNvSpPr txBox="1"/>
          <p:nvPr/>
        </p:nvSpPr>
        <p:spPr>
          <a:xfrm>
            <a:off x="2335670" y="5208436"/>
            <a:ext cx="1008222" cy="261610"/>
          </a:xfrm>
          <a:prstGeom prst="rect">
            <a:avLst/>
          </a:prstGeom>
          <a:noFill/>
        </p:spPr>
        <p:txBody>
          <a:bodyPr wrap="square" rtlCol="0">
            <a:spAutoFit/>
          </a:bodyPr>
          <a:lstStyle/>
          <a:p>
            <a:r>
              <a:rPr lang="de-DE" sz="1100" b="1" dirty="0">
                <a:solidFill>
                  <a:schemeClr val="accent1"/>
                </a:solidFill>
                <a:latin typeface="Compatil Fact LT Com" panose="020B0503050505020203" pitchFamily="34" charset="0"/>
              </a:rPr>
              <a:t>Codierung</a:t>
            </a:r>
            <a:endParaRPr lang="de-DE" sz="900" b="1" dirty="0">
              <a:solidFill>
                <a:schemeClr val="accent1"/>
              </a:solidFill>
              <a:latin typeface="Compatil Fact LT Com" panose="020B0503050505020203" pitchFamily="34" charset="0"/>
            </a:endParaRPr>
          </a:p>
        </p:txBody>
      </p:sp>
      <p:sp>
        <p:nvSpPr>
          <p:cNvPr id="48" name="Textfeld 57">
            <a:extLst>
              <a:ext uri="{FF2B5EF4-FFF2-40B4-BE49-F238E27FC236}">
                <a16:creationId xmlns:a16="http://schemas.microsoft.com/office/drawing/2014/main" id="{E82F6B3C-6C41-F969-CE25-F0F0C6C7ABCE}"/>
              </a:ext>
            </a:extLst>
          </p:cNvPr>
          <p:cNvSpPr txBox="1"/>
          <p:nvPr/>
        </p:nvSpPr>
        <p:spPr>
          <a:xfrm rot="16200000">
            <a:off x="5888398" y="4689108"/>
            <a:ext cx="863624" cy="261610"/>
          </a:xfrm>
          <a:prstGeom prst="rect">
            <a:avLst/>
          </a:prstGeom>
          <a:noFill/>
          <a:ln>
            <a:noFill/>
          </a:ln>
        </p:spPr>
        <p:txBody>
          <a:bodyPr wrap="square">
            <a:spAutoFit/>
          </a:bodyPr>
          <a:lstStyle/>
          <a:p>
            <a:r>
              <a:rPr lang="de-DE" sz="1100" dirty="0">
                <a:solidFill>
                  <a:schemeClr val="bg1"/>
                </a:solidFill>
                <a:latin typeface="Compatil Fact LT Com" panose="020B0503050505020203" pitchFamily="34" charset="0"/>
              </a:rPr>
              <a:t>Diagnose</a:t>
            </a:r>
            <a:endParaRPr lang="de-DE" sz="1400" dirty="0">
              <a:solidFill>
                <a:schemeClr val="bg1"/>
              </a:solidFill>
              <a:latin typeface="Compatil Fact LT Com" panose="020B0503050505020203" pitchFamily="34" charset="0"/>
            </a:endParaRPr>
          </a:p>
        </p:txBody>
      </p:sp>
      <p:sp>
        <p:nvSpPr>
          <p:cNvPr id="50" name="Textfeld 9">
            <a:extLst>
              <a:ext uri="{FF2B5EF4-FFF2-40B4-BE49-F238E27FC236}">
                <a16:creationId xmlns:a16="http://schemas.microsoft.com/office/drawing/2014/main" id="{0002896B-7E32-364F-E7E1-758C2338E2F6}"/>
              </a:ext>
            </a:extLst>
          </p:cNvPr>
          <p:cNvSpPr txBox="1"/>
          <p:nvPr/>
        </p:nvSpPr>
        <p:spPr>
          <a:xfrm>
            <a:off x="257086" y="3169257"/>
            <a:ext cx="8691401" cy="523220"/>
          </a:xfrm>
          <a:prstGeom prst="rect">
            <a:avLst/>
          </a:prstGeom>
          <a:noFill/>
        </p:spPr>
        <p:txBody>
          <a:bodyPr wrap="square">
            <a:spAutoFit/>
          </a:bodyPr>
          <a:lstStyle/>
          <a:p>
            <a:r>
              <a:rPr lang="de-DE" sz="2800" b="1" dirty="0">
                <a:latin typeface="Compatil Fact LT Com" panose="020B0503050505020203" pitchFamily="34" charset="0"/>
              </a:rPr>
              <a:t>Deskription: </a:t>
            </a:r>
            <a:r>
              <a:rPr lang="de-DE" sz="2800" dirty="0">
                <a:latin typeface="Compatil Fact LT Com" panose="020B0503050505020203" pitchFamily="34" charset="0"/>
              </a:rPr>
              <a:t>Beschreibung von Inhalten</a:t>
            </a:r>
          </a:p>
        </p:txBody>
      </p:sp>
      <p:pic>
        <p:nvPicPr>
          <p:cNvPr id="51" name="Grafik 5" descr="Verbindungen mit einfarbiger Füllung">
            <a:extLst>
              <a:ext uri="{FF2B5EF4-FFF2-40B4-BE49-F238E27FC236}">
                <a16:creationId xmlns:a16="http://schemas.microsoft.com/office/drawing/2014/main" id="{2C469E30-2BCD-5466-6B6F-F499CDD1A1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0264" y="4819912"/>
            <a:ext cx="2002310" cy="2002310"/>
          </a:xfrm>
          <a:prstGeom prst="rect">
            <a:avLst/>
          </a:prstGeom>
        </p:spPr>
      </p:pic>
      <p:pic>
        <p:nvPicPr>
          <p:cNvPr id="52" name="Grafik 3" descr="Kamera mit einfarbiger Füllung">
            <a:extLst>
              <a:ext uri="{FF2B5EF4-FFF2-40B4-BE49-F238E27FC236}">
                <a16:creationId xmlns:a16="http://schemas.microsoft.com/office/drawing/2014/main" id="{E323AF5B-6EA8-DC47-7AA6-A7FFC215B2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5650" y="2191708"/>
            <a:ext cx="1502279" cy="1502279"/>
          </a:xfrm>
          <a:prstGeom prst="rect">
            <a:avLst/>
          </a:prstGeom>
        </p:spPr>
      </p:pic>
      <p:sp>
        <p:nvSpPr>
          <p:cNvPr id="57" name="TextBox 56">
            <a:extLst>
              <a:ext uri="{FF2B5EF4-FFF2-40B4-BE49-F238E27FC236}">
                <a16:creationId xmlns:a16="http://schemas.microsoft.com/office/drawing/2014/main" id="{921222B9-BE0D-2942-DC38-127D93B2025D}"/>
              </a:ext>
            </a:extLst>
          </p:cNvPr>
          <p:cNvSpPr txBox="1"/>
          <p:nvPr/>
        </p:nvSpPr>
        <p:spPr>
          <a:xfrm>
            <a:off x="6446347" y="145526"/>
            <a:ext cx="4603886" cy="523220"/>
          </a:xfrm>
          <a:prstGeom prst="rect">
            <a:avLst/>
          </a:prstGeom>
          <a:noFill/>
        </p:spPr>
        <p:txBody>
          <a:bodyPr wrap="square">
            <a:spAutoFit/>
          </a:bodyPr>
          <a:lstStyle/>
          <a:p>
            <a:pPr algn="ctr">
              <a:spcBef>
                <a:spcPts val="0"/>
              </a:spcBef>
            </a:pPr>
            <a:r>
              <a:rPr lang="de-DE" sz="1400" kern="0" dirty="0">
                <a:solidFill>
                  <a:schemeClr val="bg1">
                    <a:lumMod val="75000"/>
                  </a:schemeClr>
                </a:solidFill>
              </a:rPr>
              <a:t>Vgl. Rössler, P. (2017). Inhaltsanalyse (3. Auflage). </a:t>
            </a:r>
            <a:r>
              <a:rPr lang="de-DE" sz="1400" kern="0" dirty="0" err="1">
                <a:solidFill>
                  <a:schemeClr val="bg1">
                    <a:lumMod val="75000"/>
                  </a:schemeClr>
                </a:solidFill>
              </a:rPr>
              <a:t>Utb</a:t>
            </a:r>
            <a:r>
              <a:rPr lang="de-DE" sz="1400" kern="0" dirty="0">
                <a:solidFill>
                  <a:schemeClr val="bg1">
                    <a:lumMod val="75000"/>
                  </a:schemeClr>
                </a:solidFill>
              </a:rPr>
              <a:t>; Kapitel: „ Typische Fragestellungen“</a:t>
            </a:r>
          </a:p>
        </p:txBody>
      </p:sp>
    </p:spTree>
    <p:extLst>
      <p:ext uri="{BB962C8B-B14F-4D97-AF65-F5344CB8AC3E}">
        <p14:creationId xmlns:p14="http://schemas.microsoft.com/office/powerpoint/2010/main" val="165401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4. Beispielhafte Forschungsfragen</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17</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Tree>
    <p:extLst>
      <p:ext uri="{BB962C8B-B14F-4D97-AF65-F5344CB8AC3E}">
        <p14:creationId xmlns:p14="http://schemas.microsoft.com/office/powerpoint/2010/main" val="3692945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Anregungen für mögliche Forschungsfragen</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18</a:t>
            </a:fld>
            <a:endParaRPr lang="en-US" dirty="0"/>
          </a:p>
        </p:txBody>
      </p:sp>
      <p:sp>
        <p:nvSpPr>
          <p:cNvPr id="2" name="Inhaltsplatzhalter 2">
            <a:extLst>
              <a:ext uri="{FF2B5EF4-FFF2-40B4-BE49-F238E27FC236}">
                <a16:creationId xmlns:a16="http://schemas.microsoft.com/office/drawing/2014/main" id="{4C8F1EFB-D501-0D5D-5E95-0609EA6EC88B}"/>
              </a:ext>
            </a:extLst>
          </p:cNvPr>
          <p:cNvSpPr>
            <a:spLocks noGrp="1"/>
          </p:cNvSpPr>
          <p:nvPr>
            <p:ph idx="1"/>
          </p:nvPr>
        </p:nvSpPr>
        <p:spPr>
          <a:xfrm>
            <a:off x="2912758" y="2920964"/>
            <a:ext cx="2827354" cy="561874"/>
          </a:xfrm>
        </p:spPr>
        <p:txBody>
          <a:bodyPr>
            <a:normAutofit/>
          </a:bodyPr>
          <a:lstStyle/>
          <a:p>
            <a:pPr marL="0" indent="0" algn="ctr">
              <a:buNone/>
            </a:pPr>
            <a:r>
              <a:rPr lang="de-DE" b="1" dirty="0" err="1"/>
              <a:t>Kommunikator:in</a:t>
            </a:r>
            <a:endParaRPr lang="de-DE" b="1" dirty="0"/>
          </a:p>
          <a:p>
            <a:endParaRPr lang="de-DE" dirty="0"/>
          </a:p>
        </p:txBody>
      </p:sp>
      <p:pic>
        <p:nvPicPr>
          <p:cNvPr id="10" name="Grafik 6" descr="Büromitarbeiter mit einfarbiger Füllung">
            <a:extLst>
              <a:ext uri="{FF2B5EF4-FFF2-40B4-BE49-F238E27FC236}">
                <a16:creationId xmlns:a16="http://schemas.microsoft.com/office/drawing/2014/main" id="{C9F9E0C2-3B56-58BD-2870-922D42DE98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1159" y="1500825"/>
            <a:ext cx="1514323" cy="1514323"/>
          </a:xfrm>
          <a:prstGeom prst="rect">
            <a:avLst/>
          </a:prstGeom>
        </p:spPr>
      </p:pic>
      <p:sp>
        <p:nvSpPr>
          <p:cNvPr id="11" name="Inhaltsplatzhalter 2">
            <a:extLst>
              <a:ext uri="{FF2B5EF4-FFF2-40B4-BE49-F238E27FC236}">
                <a16:creationId xmlns:a16="http://schemas.microsoft.com/office/drawing/2014/main" id="{06D3694E-DCC0-1B38-D17F-B79D5F5571EA}"/>
              </a:ext>
            </a:extLst>
          </p:cNvPr>
          <p:cNvSpPr txBox="1">
            <a:spLocks/>
          </p:cNvSpPr>
          <p:nvPr/>
        </p:nvSpPr>
        <p:spPr bwMode="auto">
          <a:xfrm>
            <a:off x="56267" y="2506707"/>
            <a:ext cx="2977824"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2400" b="1" dirty="0">
                <a:latin typeface="+mn-lt"/>
              </a:rPr>
              <a:t>Sozialer Kontext</a:t>
            </a:r>
          </a:p>
          <a:p>
            <a:endParaRPr lang="de-DE" kern="0" dirty="0"/>
          </a:p>
        </p:txBody>
      </p:sp>
      <p:pic>
        <p:nvPicPr>
          <p:cNvPr id="12" name="Grafik 10" descr="Asien mit einfarbiger Füllung">
            <a:extLst>
              <a:ext uri="{FF2B5EF4-FFF2-40B4-BE49-F238E27FC236}">
                <a16:creationId xmlns:a16="http://schemas.microsoft.com/office/drawing/2014/main" id="{8D5987DF-D6A0-8F20-77DC-7A32F79B4B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3213" y="1126479"/>
            <a:ext cx="1688825" cy="1688825"/>
          </a:xfrm>
          <a:prstGeom prst="rect">
            <a:avLst/>
          </a:prstGeom>
        </p:spPr>
      </p:pic>
      <p:sp>
        <p:nvSpPr>
          <p:cNvPr id="13" name="Inhaltsplatzhalter 2">
            <a:extLst>
              <a:ext uri="{FF2B5EF4-FFF2-40B4-BE49-F238E27FC236}">
                <a16:creationId xmlns:a16="http://schemas.microsoft.com/office/drawing/2014/main" id="{FC3D5A37-6946-C076-A610-3FF633144792}"/>
              </a:ext>
            </a:extLst>
          </p:cNvPr>
          <p:cNvSpPr txBox="1">
            <a:spLocks/>
          </p:cNvSpPr>
          <p:nvPr/>
        </p:nvSpPr>
        <p:spPr bwMode="auto">
          <a:xfrm>
            <a:off x="8865555" y="3013947"/>
            <a:ext cx="2967828" cy="12953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2400" b="1" dirty="0">
                <a:latin typeface="+mn-lt"/>
              </a:rPr>
              <a:t>Wirkungsannahmen</a:t>
            </a:r>
          </a:p>
          <a:p>
            <a:pPr algn="ctr"/>
            <a:r>
              <a:rPr lang="de-DE" sz="1600" b="1" dirty="0">
                <a:latin typeface="+mn-lt"/>
              </a:rPr>
              <a:t>(Vorsicht, Wirkungen werden nicht durch IA erfasst!)</a:t>
            </a:r>
          </a:p>
          <a:p>
            <a:endParaRPr lang="de-DE" kern="0" dirty="0"/>
          </a:p>
        </p:txBody>
      </p:sp>
      <p:pic>
        <p:nvPicPr>
          <p:cNvPr id="14" name="Grafik 20" descr="Nadel mit einfarbiger Füllung">
            <a:extLst>
              <a:ext uri="{FF2B5EF4-FFF2-40B4-BE49-F238E27FC236}">
                <a16:creationId xmlns:a16="http://schemas.microsoft.com/office/drawing/2014/main" id="{DA78DA85-5F74-3528-C404-50A34D256D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31189" y="1574582"/>
            <a:ext cx="1534952" cy="1534952"/>
          </a:xfrm>
          <a:prstGeom prst="rect">
            <a:avLst/>
          </a:prstGeom>
        </p:spPr>
      </p:pic>
      <p:sp>
        <p:nvSpPr>
          <p:cNvPr id="15" name="Inhaltsplatzhalter 2">
            <a:extLst>
              <a:ext uri="{FF2B5EF4-FFF2-40B4-BE49-F238E27FC236}">
                <a16:creationId xmlns:a16="http://schemas.microsoft.com/office/drawing/2014/main" id="{469B0213-B333-B8A3-2833-1E323C059E68}"/>
              </a:ext>
            </a:extLst>
          </p:cNvPr>
          <p:cNvSpPr txBox="1">
            <a:spLocks/>
          </p:cNvSpPr>
          <p:nvPr/>
        </p:nvSpPr>
        <p:spPr bwMode="auto">
          <a:xfrm>
            <a:off x="6047148" y="2646362"/>
            <a:ext cx="2299904" cy="4708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2400" b="1" dirty="0" err="1">
                <a:latin typeface="+mn-lt"/>
              </a:rPr>
              <a:t>Rezipient:in</a:t>
            </a:r>
            <a:endParaRPr lang="de-DE" sz="2400" b="1" dirty="0">
              <a:latin typeface="+mn-lt"/>
            </a:endParaRPr>
          </a:p>
          <a:p>
            <a:endParaRPr lang="de-DE" kern="0" dirty="0"/>
          </a:p>
        </p:txBody>
      </p:sp>
      <p:pic>
        <p:nvPicPr>
          <p:cNvPr id="16" name="Grafik 23" descr="Weibliches Profil mit einfarbiger Füllung">
            <a:extLst>
              <a:ext uri="{FF2B5EF4-FFF2-40B4-BE49-F238E27FC236}">
                <a16:creationId xmlns:a16="http://schemas.microsoft.com/office/drawing/2014/main" id="{AE8B9A03-797C-9B6B-A670-4ACE4CA355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56977" y="1352979"/>
            <a:ext cx="1480246" cy="1480246"/>
          </a:xfrm>
          <a:prstGeom prst="rect">
            <a:avLst/>
          </a:prstGeom>
        </p:spPr>
      </p:pic>
      <p:sp>
        <p:nvSpPr>
          <p:cNvPr id="19" name="TextBox 18">
            <a:extLst>
              <a:ext uri="{FF2B5EF4-FFF2-40B4-BE49-F238E27FC236}">
                <a16:creationId xmlns:a16="http://schemas.microsoft.com/office/drawing/2014/main" id="{D464A5D7-8E6D-BAC5-49B7-D2D3BE7D201D}"/>
              </a:ext>
            </a:extLst>
          </p:cNvPr>
          <p:cNvSpPr txBox="1"/>
          <p:nvPr/>
        </p:nvSpPr>
        <p:spPr>
          <a:xfrm>
            <a:off x="2582728" y="3352548"/>
            <a:ext cx="3256297" cy="3077766"/>
          </a:xfrm>
          <a:prstGeom prst="rect">
            <a:avLst/>
          </a:prstGeom>
          <a:noFill/>
        </p:spPr>
        <p:txBody>
          <a:bodyPr wrap="square">
            <a:spAutoFit/>
          </a:bodyPr>
          <a:lstStyle/>
          <a:p>
            <a:pPr algn="ctr"/>
            <a:r>
              <a:rPr lang="de-DE" sz="1600" dirty="0"/>
              <a:t>1. Welche Merkmale haben </a:t>
            </a:r>
            <a:r>
              <a:rPr lang="de-DE" sz="1600" dirty="0" err="1"/>
              <a:t>Journalist:innen</a:t>
            </a:r>
            <a:r>
              <a:rPr lang="de-DE" sz="1600" dirty="0"/>
              <a:t>, die Human-Interest Stories über Terror publizieren?</a:t>
            </a:r>
          </a:p>
          <a:p>
            <a:pPr algn="ctr"/>
            <a:r>
              <a:rPr lang="de-DE" sz="1600" dirty="0"/>
              <a:t>2. Wie framen deutsche </a:t>
            </a:r>
            <a:r>
              <a:rPr lang="de-DE" sz="1600" dirty="0" err="1"/>
              <a:t>Journalist:innen</a:t>
            </a:r>
            <a:r>
              <a:rPr lang="de-DE" sz="1600" dirty="0"/>
              <a:t> ohne Migrationshintergrund islamistische Attentate im Vergleich zu deutschen </a:t>
            </a:r>
            <a:r>
              <a:rPr lang="de-DE" sz="1600" dirty="0" err="1"/>
              <a:t>Journalist:innen</a:t>
            </a:r>
            <a:r>
              <a:rPr lang="de-DE" sz="1600" dirty="0"/>
              <a:t> mit Migrationshintergrund?</a:t>
            </a:r>
            <a:endParaRPr lang="de-DE" sz="1600" b="1" dirty="0"/>
          </a:p>
          <a:p>
            <a:endParaRPr lang="de-DE" dirty="0"/>
          </a:p>
        </p:txBody>
      </p:sp>
      <p:sp>
        <p:nvSpPr>
          <p:cNvPr id="21" name="TextBox 20">
            <a:extLst>
              <a:ext uri="{FF2B5EF4-FFF2-40B4-BE49-F238E27FC236}">
                <a16:creationId xmlns:a16="http://schemas.microsoft.com/office/drawing/2014/main" id="{27834543-4E10-B6EF-82F5-C5C0CF701658}"/>
              </a:ext>
            </a:extLst>
          </p:cNvPr>
          <p:cNvSpPr txBox="1"/>
          <p:nvPr/>
        </p:nvSpPr>
        <p:spPr>
          <a:xfrm>
            <a:off x="5463367" y="2999760"/>
            <a:ext cx="3234458" cy="2554545"/>
          </a:xfrm>
          <a:prstGeom prst="rect">
            <a:avLst/>
          </a:prstGeom>
          <a:noFill/>
        </p:spPr>
        <p:txBody>
          <a:bodyPr wrap="square">
            <a:spAutoFit/>
          </a:bodyPr>
          <a:lstStyle/>
          <a:p>
            <a:pPr algn="ctr"/>
            <a:r>
              <a:rPr lang="de-DE" sz="1600" kern="0" dirty="0"/>
              <a:t>1. Werden emotionalisierte Nachrichten über Terrorakte häufiger angesehen als faktenorientierte Nachrichten?</a:t>
            </a:r>
          </a:p>
          <a:p>
            <a:pPr algn="ctr"/>
            <a:r>
              <a:rPr lang="de-DE" sz="1600" kern="0" dirty="0"/>
              <a:t>2. Wie verändert sich die Zahl der Kommentare in </a:t>
            </a:r>
            <a:r>
              <a:rPr lang="de-DE" sz="1600" kern="0" dirty="0" err="1"/>
              <a:t>Social</a:t>
            </a:r>
            <a:r>
              <a:rPr lang="de-DE" sz="1600" kern="0" dirty="0"/>
              <a:t> Media, wenn Nachrichten über terroristische Gewalt mit Symbolbildern ausgestattet werden?</a:t>
            </a:r>
          </a:p>
        </p:txBody>
      </p:sp>
      <p:sp>
        <p:nvSpPr>
          <p:cNvPr id="23" name="TextBox 22">
            <a:extLst>
              <a:ext uri="{FF2B5EF4-FFF2-40B4-BE49-F238E27FC236}">
                <a16:creationId xmlns:a16="http://schemas.microsoft.com/office/drawing/2014/main" id="{0A5CCFCA-8568-C9E6-97CB-5557D8FF7E01}"/>
              </a:ext>
            </a:extLst>
          </p:cNvPr>
          <p:cNvSpPr txBox="1"/>
          <p:nvPr/>
        </p:nvSpPr>
        <p:spPr>
          <a:xfrm>
            <a:off x="61508" y="2959760"/>
            <a:ext cx="2854869" cy="2800767"/>
          </a:xfrm>
          <a:prstGeom prst="rect">
            <a:avLst/>
          </a:prstGeom>
          <a:noFill/>
        </p:spPr>
        <p:txBody>
          <a:bodyPr wrap="square">
            <a:spAutoFit/>
          </a:bodyPr>
          <a:lstStyle/>
          <a:p>
            <a:pPr algn="ctr"/>
            <a:r>
              <a:rPr lang="de-DE" sz="1600" kern="0" dirty="0"/>
              <a:t>1. Wie unterscheidet sich die Berichterstattung über Terrorismus zwischen Ländern (d.h. in unterschiedlichen politischen und medialen Systemen)?</a:t>
            </a:r>
          </a:p>
          <a:p>
            <a:pPr algn="ctr"/>
            <a:r>
              <a:rPr lang="de-DE" sz="1600" kern="0" dirty="0"/>
              <a:t>2. Wie verändert sich die Berichterstattung über </a:t>
            </a:r>
            <a:r>
              <a:rPr lang="de-DE" sz="1600" kern="0" dirty="0" err="1"/>
              <a:t>Muslim:innen</a:t>
            </a:r>
            <a:r>
              <a:rPr lang="de-DE" sz="1600" kern="0" dirty="0"/>
              <a:t> kurz nach einem islamistischen Attentat?</a:t>
            </a:r>
          </a:p>
        </p:txBody>
      </p:sp>
      <p:sp>
        <p:nvSpPr>
          <p:cNvPr id="25" name="TextBox 24">
            <a:extLst>
              <a:ext uri="{FF2B5EF4-FFF2-40B4-BE49-F238E27FC236}">
                <a16:creationId xmlns:a16="http://schemas.microsoft.com/office/drawing/2014/main" id="{C5CE4DFE-64F7-E926-7207-9359C67B7A62}"/>
              </a:ext>
            </a:extLst>
          </p:cNvPr>
          <p:cNvSpPr txBox="1"/>
          <p:nvPr/>
        </p:nvSpPr>
        <p:spPr>
          <a:xfrm>
            <a:off x="8638191" y="4002449"/>
            <a:ext cx="3463757" cy="2308324"/>
          </a:xfrm>
          <a:prstGeom prst="rect">
            <a:avLst/>
          </a:prstGeom>
          <a:noFill/>
        </p:spPr>
        <p:txBody>
          <a:bodyPr wrap="square">
            <a:spAutoFit/>
          </a:bodyPr>
          <a:lstStyle/>
          <a:p>
            <a:pPr algn="ctr"/>
            <a:r>
              <a:rPr lang="de-DE" sz="1600" kern="0" dirty="0"/>
              <a:t>1. Wie korrelieren Häufigkeit und Art der Darstellung von Terrorismus in den Medien mit Veränderungen in der Gesetzgebung zu Sicherheits-</a:t>
            </a:r>
            <a:r>
              <a:rPr lang="de-DE" sz="1600" kern="0" dirty="0" err="1"/>
              <a:t>maßnahmen</a:t>
            </a:r>
            <a:r>
              <a:rPr lang="de-DE" sz="1600" kern="0" dirty="0"/>
              <a:t> im Zeitverlauf?</a:t>
            </a:r>
          </a:p>
          <a:p>
            <a:pPr algn="ctr"/>
            <a:r>
              <a:rPr lang="de-DE" sz="1600" dirty="0"/>
              <a:t>2. Wie beeinflusst die Art der Terrorberichterstattung (emotional vs. faktenbasiert) die Zitationen in anderen Medien?</a:t>
            </a:r>
            <a:endParaRPr lang="de-DE" sz="1600" kern="0" dirty="0"/>
          </a:p>
        </p:txBody>
      </p:sp>
    </p:spTree>
    <p:extLst>
      <p:ext uri="{BB962C8B-B14F-4D97-AF65-F5344CB8AC3E}">
        <p14:creationId xmlns:p14="http://schemas.microsoft.com/office/powerpoint/2010/main" val="4247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1000"/>
                                        <p:tgtEl>
                                          <p:spTgt spid="2">
                                            <p:txEl>
                                              <p:pRg st="0" end="0"/>
                                            </p:txEl>
                                          </p:spTgt>
                                        </p:tgtEl>
                                      </p:cBhvr>
                                    </p:animEffect>
                                    <p:anim calcmode="lin" valueType="num">
                                      <p:cBhvr>
                                        <p:cTn id="3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P spid="13" grpId="0"/>
      <p:bldP spid="15" grpId="0"/>
      <p:bldP spid="19" grpId="0"/>
      <p:bldP spid="21"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9A52CB-5D9F-1117-D77D-40F130FA2E5C}"/>
              </a:ext>
            </a:extLst>
          </p:cNvPr>
          <p:cNvSpPr/>
          <p:nvPr/>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5">
            <a:extLst>
              <a:ext uri="{FF2B5EF4-FFF2-40B4-BE49-F238E27FC236}">
                <a16:creationId xmlns:a16="http://schemas.microsoft.com/office/drawing/2014/main" id="{C6787324-FB4A-C54C-9567-F5FEA147B0BB}"/>
              </a:ext>
            </a:extLst>
          </p:cNvPr>
          <p:cNvSpPr>
            <a:spLocks noGrp="1"/>
          </p:cNvSpPr>
          <p:nvPr>
            <p:ph idx="1"/>
          </p:nvPr>
        </p:nvSpPr>
        <p:spPr>
          <a:xfrm>
            <a:off x="609724" y="1658076"/>
            <a:ext cx="10515600" cy="4191299"/>
          </a:xfrm>
        </p:spPr>
        <p:txBody>
          <a:bodyPr>
            <a:normAutofit lnSpcReduction="10000"/>
          </a:bodyPr>
          <a:lstStyle/>
          <a:p>
            <a:pPr marL="457200" indent="-457200" algn="ctr">
              <a:buFont typeface="+mj-lt"/>
              <a:buAutoNum type="arabicPeriod"/>
            </a:pPr>
            <a:r>
              <a:rPr lang="de-DE" sz="2800" i="0" dirty="0">
                <a:solidFill>
                  <a:schemeClr val="bg1"/>
                </a:solidFill>
                <a:effectLst/>
                <a:latin typeface="+mj-lt"/>
              </a:rPr>
              <a:t>Ent</a:t>
            </a:r>
            <a:r>
              <a:rPr lang="de-DE" sz="2800" dirty="0">
                <a:solidFill>
                  <a:schemeClr val="bg1"/>
                </a:solidFill>
                <a:latin typeface="+mj-lt"/>
              </a:rPr>
              <a:t>wickeln Sie passend zum Thema des Seminars eine Forschungsfrage pro Kategorie (sozialer Kontext, </a:t>
            </a:r>
            <a:r>
              <a:rPr lang="de-DE" sz="2800" dirty="0" err="1">
                <a:solidFill>
                  <a:schemeClr val="bg1"/>
                </a:solidFill>
                <a:latin typeface="+mj-lt"/>
              </a:rPr>
              <a:t>Kommunikator:innen</a:t>
            </a:r>
            <a:r>
              <a:rPr lang="de-DE" sz="2800" dirty="0">
                <a:solidFill>
                  <a:schemeClr val="bg1"/>
                </a:solidFill>
                <a:latin typeface="+mj-lt"/>
              </a:rPr>
              <a:t>, usw.). Notieren Sie Ihre Fragen.</a:t>
            </a:r>
          </a:p>
          <a:p>
            <a:pPr marL="457200" indent="-457200" algn="ctr">
              <a:buFont typeface="+mj-lt"/>
              <a:buAutoNum type="arabicPeriod"/>
            </a:pPr>
            <a:endParaRPr lang="de-DE" sz="2800" dirty="0">
              <a:solidFill>
                <a:schemeClr val="bg1"/>
              </a:solidFill>
              <a:latin typeface="+mj-lt"/>
            </a:endParaRPr>
          </a:p>
          <a:p>
            <a:pPr marL="457200" indent="-457200" algn="ctr">
              <a:buFont typeface="+mj-lt"/>
              <a:buAutoNum type="arabicPeriod"/>
            </a:pPr>
            <a:r>
              <a:rPr lang="de-DE" sz="2800" dirty="0">
                <a:solidFill>
                  <a:schemeClr val="bg1"/>
                </a:solidFill>
                <a:latin typeface="+mj-lt"/>
              </a:rPr>
              <a:t>Tauschen Sie anschließend Ihre Fragen mit Ihrem Sitznachbarn oder Ihrer Sitznachbarin aus. Geben Sie einander Feedback, wie die Fragen weiter verbessert werden könnten. Achten Sie insbesondere darauf, dass die Fragen tatsächlich mittels Inhaltsanalyse (und nicht mittels Befragungsdaten) beantwortet werden können.</a:t>
            </a:r>
          </a:p>
          <a:p>
            <a:pPr marL="457200" indent="-457200" algn="ctr">
              <a:buFont typeface="+mj-lt"/>
              <a:buAutoNum type="arabicPeriod"/>
            </a:pPr>
            <a:endParaRPr lang="de-DE" sz="3200" b="1" i="0" dirty="0">
              <a:solidFill>
                <a:schemeClr val="bg1"/>
              </a:solidFill>
              <a:effectLst/>
              <a:latin typeface="+mj-lt"/>
            </a:endParaRPr>
          </a:p>
          <a:p>
            <a:pPr marL="457200" indent="-457200" algn="ctr">
              <a:buFont typeface="+mj-lt"/>
              <a:buAutoNum type="arabicPeriod"/>
            </a:pPr>
            <a:endParaRPr lang="de-DE" sz="2800" b="1" i="0" dirty="0">
              <a:solidFill>
                <a:schemeClr val="bg1"/>
              </a:solidFill>
              <a:effectLst/>
              <a:latin typeface="+mj-lt"/>
            </a:endParaRPr>
          </a:p>
        </p:txBody>
      </p:sp>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sz="3200" b="1" dirty="0">
                <a:solidFill>
                  <a:schemeClr val="bg1"/>
                </a:solidFill>
              </a:rPr>
              <a:t>Übung</a:t>
            </a:r>
            <a:endParaRPr lang="de-DE" b="1" dirty="0">
              <a:solidFill>
                <a:schemeClr val="bg1"/>
              </a:solidFill>
            </a:endParaRP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solidFill>
                  <a:schemeClr val="bg1"/>
                </a:solidFill>
              </a:rPr>
              <a:t>Methodenlehre Inhaltsforschung</a:t>
            </a:r>
          </a:p>
          <a:p>
            <a:endParaRPr lang="de-DE" dirty="0">
              <a:solidFill>
                <a:schemeClr val="bg1"/>
              </a:solidFill>
            </a:endParaRP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19</a:t>
            </a:fld>
            <a:endParaRPr lang="en-US" dirty="0"/>
          </a:p>
        </p:txBody>
      </p:sp>
    </p:spTree>
    <p:extLst>
      <p:ext uri="{BB962C8B-B14F-4D97-AF65-F5344CB8AC3E}">
        <p14:creationId xmlns:p14="http://schemas.microsoft.com/office/powerpoint/2010/main" val="55117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Ablauf der Sitzung</a:t>
            </a:r>
          </a:p>
        </p:txBody>
      </p:sp>
      <p:sp>
        <p:nvSpPr>
          <p:cNvPr id="5" name="Foliennummernplatzhalter 4"/>
          <p:cNvSpPr>
            <a:spLocks noGrp="1"/>
          </p:cNvSpPr>
          <p:nvPr>
            <p:ph type="sldNum" sz="quarter" idx="12"/>
          </p:nvPr>
        </p:nvSpPr>
        <p:spPr/>
        <p:txBody>
          <a:bodyPr/>
          <a:lstStyle/>
          <a:p>
            <a:pPr>
              <a:defRPr/>
            </a:pPr>
            <a:fld id="{B84AC522-E74B-4944-A7EA-996043EB0DEC}" type="slidenum">
              <a:rPr lang="de-DE" smtClean="0"/>
              <a:pPr>
                <a:defRPr/>
              </a:pPr>
              <a:t>2</a:t>
            </a:fld>
            <a:endParaRPr lang="de-DE" dirty="0"/>
          </a:p>
        </p:txBody>
      </p:sp>
      <p:sp>
        <p:nvSpPr>
          <p:cNvPr id="3" name="Inhaltsplatzhalter 2"/>
          <p:cNvSpPr>
            <a:spLocks noGrp="1"/>
          </p:cNvSpPr>
          <p:nvPr>
            <p:ph idx="1"/>
          </p:nvPr>
        </p:nvSpPr>
        <p:spPr>
          <a:xfrm>
            <a:off x="838200" y="1343168"/>
            <a:ext cx="10873154" cy="4833795"/>
          </a:xfrm>
        </p:spPr>
        <p:txBody>
          <a:bodyPr anchor="ctr">
            <a:noAutofit/>
          </a:bodyPr>
          <a:lstStyle/>
          <a:p>
            <a:pPr marL="463550" lvl="1" indent="-457200">
              <a:spcBef>
                <a:spcPts val="1200"/>
              </a:spcBef>
              <a:buFont typeface="+mj-lt"/>
              <a:buAutoNum type="arabicPeriod"/>
            </a:pPr>
            <a:r>
              <a:rPr lang="de-DE" dirty="0"/>
              <a:t>Definitionen</a:t>
            </a:r>
          </a:p>
          <a:p>
            <a:pPr marL="463550" lvl="1" indent="-457200">
              <a:spcBef>
                <a:spcPts val="1200"/>
              </a:spcBef>
              <a:buFont typeface="+mj-lt"/>
              <a:buAutoNum type="arabicPeriod"/>
            </a:pPr>
            <a:r>
              <a:rPr lang="de-DE" dirty="0"/>
              <a:t>Einordnung in die Methoden der empirischen Sozialforschung</a:t>
            </a:r>
          </a:p>
          <a:p>
            <a:pPr marL="463550" lvl="1" indent="-457200">
              <a:spcBef>
                <a:spcPts val="1200"/>
              </a:spcBef>
              <a:buFont typeface="+mj-lt"/>
              <a:buAutoNum type="arabicPeriod"/>
            </a:pPr>
            <a:r>
              <a:rPr lang="de-DE" dirty="0"/>
              <a:t>Erkenntnisinteresse der Inhaltsanalyse</a:t>
            </a:r>
          </a:p>
          <a:p>
            <a:pPr marL="463550" lvl="1" indent="-457200">
              <a:spcBef>
                <a:spcPts val="1200"/>
              </a:spcBef>
              <a:buFont typeface="+mj-lt"/>
              <a:buAutoNum type="arabicPeriod"/>
            </a:pPr>
            <a:r>
              <a:rPr lang="de-DE" dirty="0"/>
              <a:t>Beispielhafte Forschungsfragen</a:t>
            </a:r>
          </a:p>
          <a:p>
            <a:pPr marL="463550" lvl="1" indent="-457200">
              <a:spcBef>
                <a:spcPts val="1200"/>
              </a:spcBef>
              <a:buFont typeface="+mj-lt"/>
              <a:buAutoNum type="arabicPeriod"/>
            </a:pPr>
            <a:r>
              <a:rPr lang="de-DE" dirty="0"/>
              <a:t>Vorteile und Nachteile der Inhaltsanalyse</a:t>
            </a:r>
          </a:p>
          <a:p>
            <a:pPr marL="463550" lvl="1" indent="-457200">
              <a:spcBef>
                <a:spcPts val="1200"/>
              </a:spcBef>
              <a:buFont typeface="+mj-lt"/>
              <a:buAutoNum type="arabicPeriod"/>
            </a:pPr>
            <a:r>
              <a:rPr lang="de-DE" dirty="0"/>
              <a:t>Ablauf einer Inhaltsanalyse</a:t>
            </a:r>
          </a:p>
          <a:p>
            <a:pPr marL="463550" lvl="1" indent="-457200">
              <a:spcBef>
                <a:spcPts val="1200"/>
              </a:spcBef>
              <a:buFont typeface="+mj-lt"/>
              <a:buAutoNum type="arabicPeriod"/>
            </a:pPr>
            <a:r>
              <a:rPr lang="de-DE" dirty="0"/>
              <a:t>Untersuchungseinheiten der Inhaltsanalyse</a:t>
            </a:r>
          </a:p>
          <a:p>
            <a:pPr marL="463550" lvl="1" indent="-457200">
              <a:spcBef>
                <a:spcPts val="1200"/>
              </a:spcBef>
              <a:buFont typeface="+mj-lt"/>
              <a:buAutoNum type="arabicPeriod"/>
            </a:pPr>
            <a:r>
              <a:rPr lang="de-DE" dirty="0"/>
              <a:t>Wiederholung: Auswahlverfahren</a:t>
            </a:r>
          </a:p>
        </p:txBody>
      </p:sp>
      <p:sp>
        <p:nvSpPr>
          <p:cNvPr id="7" name="Fußzeilenplatzhalter 6">
            <a:extLst>
              <a:ext uri="{FF2B5EF4-FFF2-40B4-BE49-F238E27FC236}">
                <a16:creationId xmlns:a16="http://schemas.microsoft.com/office/drawing/2014/main" id="{EC4DB98E-F1BF-F54E-8844-3FBFFE552810}"/>
              </a:ext>
            </a:extLst>
          </p:cNvPr>
          <p:cNvSpPr>
            <a:spLocks noGrp="1"/>
          </p:cNvSpPr>
          <p:nvPr>
            <p:ph type="ftr" sz="quarter" idx="11"/>
          </p:nvPr>
        </p:nvSpPr>
        <p:spPr/>
        <p:txBody>
          <a:bodyPr/>
          <a:lstStyle/>
          <a:p>
            <a:r>
              <a:rPr lang="de-DE" dirty="0"/>
              <a:t>Methodenlehre Inhaltsforschung</a:t>
            </a:r>
          </a:p>
        </p:txBody>
      </p:sp>
    </p:spTree>
    <p:extLst>
      <p:ext uri="{BB962C8B-B14F-4D97-AF65-F5344CB8AC3E}">
        <p14:creationId xmlns:p14="http://schemas.microsoft.com/office/powerpoint/2010/main" val="208285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5. Vorteile und Nachteile der Inhaltsanalyse</a:t>
            </a:r>
          </a:p>
          <a:p>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20</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Tree>
    <p:extLst>
      <p:ext uri="{BB962C8B-B14F-4D97-AF65-F5344CB8AC3E}">
        <p14:creationId xmlns:p14="http://schemas.microsoft.com/office/powerpoint/2010/main" val="1701625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Vorteile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a:xfrm>
            <a:off x="1903615" y="6310311"/>
            <a:ext cx="8395853" cy="365125"/>
          </a:xfrm>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21</a:t>
            </a:fld>
            <a:endParaRPr lang="en-US" dirty="0"/>
          </a:p>
        </p:txBody>
      </p:sp>
      <p:sp>
        <p:nvSpPr>
          <p:cNvPr id="6" name="Inhaltsplatzhalter 5">
            <a:extLst>
              <a:ext uri="{FF2B5EF4-FFF2-40B4-BE49-F238E27FC236}">
                <a16:creationId xmlns:a16="http://schemas.microsoft.com/office/drawing/2014/main" id="{C6787324-FB4A-C54C-9567-F5FEA147B0BB}"/>
              </a:ext>
            </a:extLst>
          </p:cNvPr>
          <p:cNvSpPr>
            <a:spLocks noGrp="1"/>
          </p:cNvSpPr>
          <p:nvPr>
            <p:ph idx="1"/>
          </p:nvPr>
        </p:nvSpPr>
        <p:spPr>
          <a:xfrm>
            <a:off x="838200" y="1343168"/>
            <a:ext cx="10515600" cy="929953"/>
          </a:xfrm>
        </p:spPr>
        <p:txBody>
          <a:bodyPr>
            <a:normAutofit/>
          </a:bodyPr>
          <a:lstStyle/>
          <a:p>
            <a:pPr marL="457200" indent="-457200" algn="l">
              <a:buFont typeface="+mj-lt"/>
              <a:buAutoNum type="arabicPeriod"/>
            </a:pPr>
            <a:r>
              <a:rPr lang="de-DE" b="1" i="0" dirty="0">
                <a:solidFill>
                  <a:srgbClr val="000000"/>
                </a:solidFill>
                <a:effectLst/>
                <a:latin typeface="-apple-system"/>
              </a:rPr>
              <a:t>Objektivität</a:t>
            </a:r>
            <a:r>
              <a:rPr lang="de-DE" b="0" i="0" dirty="0">
                <a:solidFill>
                  <a:srgbClr val="000000"/>
                </a:solidFill>
                <a:effectLst/>
                <a:latin typeface="-apple-system"/>
              </a:rPr>
              <a:t>: Die systematische Vorgehensweise erlaubt eine möglichst objektive Beschreibung der Inhalte.</a:t>
            </a:r>
          </a:p>
        </p:txBody>
      </p:sp>
      <p:pic>
        <p:nvPicPr>
          <p:cNvPr id="7" name="Picture 6">
            <a:extLst>
              <a:ext uri="{FF2B5EF4-FFF2-40B4-BE49-F238E27FC236}">
                <a16:creationId xmlns:a16="http://schemas.microsoft.com/office/drawing/2014/main" id="{20C5D80F-90FA-A990-3173-E50D7A9B4878}"/>
              </a:ext>
            </a:extLst>
          </p:cNvPr>
          <p:cNvPicPr>
            <a:picLocks noChangeAspect="1"/>
          </p:cNvPicPr>
          <p:nvPr/>
        </p:nvPicPr>
        <p:blipFill>
          <a:blip r:embed="rId2">
            <a:duotone>
              <a:schemeClr val="accent1">
                <a:shade val="45000"/>
                <a:satMod val="135000"/>
              </a:schemeClr>
              <a:prstClr val="white"/>
            </a:duotone>
          </a:blip>
          <a:stretch>
            <a:fillRect/>
          </a:stretch>
        </p:blipFill>
        <p:spPr>
          <a:xfrm>
            <a:off x="10299468" y="940158"/>
            <a:ext cx="1366758" cy="1564782"/>
          </a:xfrm>
          <a:prstGeom prst="rect">
            <a:avLst/>
          </a:prstGeom>
        </p:spPr>
      </p:pic>
      <p:sp>
        <p:nvSpPr>
          <p:cNvPr id="8" name="Inhaltsplatzhalter 5">
            <a:extLst>
              <a:ext uri="{FF2B5EF4-FFF2-40B4-BE49-F238E27FC236}">
                <a16:creationId xmlns:a16="http://schemas.microsoft.com/office/drawing/2014/main" id="{10C81D03-D18B-2E20-3509-CECA32D4525E}"/>
              </a:ext>
            </a:extLst>
          </p:cNvPr>
          <p:cNvSpPr txBox="1">
            <a:spLocks/>
          </p:cNvSpPr>
          <p:nvPr/>
        </p:nvSpPr>
        <p:spPr>
          <a:xfrm>
            <a:off x="2281984" y="2523714"/>
            <a:ext cx="10515600" cy="8862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de-DE" b="1" dirty="0">
                <a:solidFill>
                  <a:srgbClr val="000000"/>
                </a:solidFill>
                <a:latin typeface="-apple-system"/>
              </a:rPr>
              <a:t>Reproduzierbarkeit</a:t>
            </a:r>
            <a:r>
              <a:rPr lang="de-DE" dirty="0">
                <a:solidFill>
                  <a:srgbClr val="000000"/>
                </a:solidFill>
                <a:latin typeface="-apple-system"/>
              </a:rPr>
              <a:t>: Die Analyse kann von anderen Forschenden nach denselben Kriterien durchgeführt und überprüft werden.</a:t>
            </a:r>
          </a:p>
        </p:txBody>
      </p:sp>
      <p:pic>
        <p:nvPicPr>
          <p:cNvPr id="10" name="Picture 9">
            <a:extLst>
              <a:ext uri="{FF2B5EF4-FFF2-40B4-BE49-F238E27FC236}">
                <a16:creationId xmlns:a16="http://schemas.microsoft.com/office/drawing/2014/main" id="{C19F94A6-092A-D7D0-09FF-0C783E7BEDCE}"/>
              </a:ext>
            </a:extLst>
          </p:cNvPr>
          <p:cNvPicPr>
            <a:picLocks noChangeAspect="1"/>
          </p:cNvPicPr>
          <p:nvPr/>
        </p:nvPicPr>
        <p:blipFill>
          <a:blip r:embed="rId3">
            <a:duotone>
              <a:schemeClr val="accent1">
                <a:shade val="45000"/>
                <a:satMod val="135000"/>
              </a:schemeClr>
              <a:prstClr val="white"/>
            </a:duotone>
          </a:blip>
          <a:stretch>
            <a:fillRect/>
          </a:stretch>
        </p:blipFill>
        <p:spPr>
          <a:xfrm>
            <a:off x="605751" y="2307201"/>
            <a:ext cx="1676233" cy="1188707"/>
          </a:xfrm>
          <a:prstGeom prst="rect">
            <a:avLst/>
          </a:prstGeom>
        </p:spPr>
      </p:pic>
      <p:sp>
        <p:nvSpPr>
          <p:cNvPr id="11" name="Inhaltsplatzhalter 5">
            <a:extLst>
              <a:ext uri="{FF2B5EF4-FFF2-40B4-BE49-F238E27FC236}">
                <a16:creationId xmlns:a16="http://schemas.microsoft.com/office/drawing/2014/main" id="{FD63D8F6-B074-B32E-FACC-B3F86AD036C9}"/>
              </a:ext>
            </a:extLst>
          </p:cNvPr>
          <p:cNvSpPr txBox="1">
            <a:spLocks/>
          </p:cNvSpPr>
          <p:nvPr/>
        </p:nvSpPr>
        <p:spPr>
          <a:xfrm>
            <a:off x="467247" y="3570606"/>
            <a:ext cx="10515600" cy="483379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solidFill>
                <a:srgbClr val="000000"/>
              </a:solidFill>
              <a:latin typeface="-apple-system"/>
            </a:endParaRPr>
          </a:p>
        </p:txBody>
      </p:sp>
      <p:sp>
        <p:nvSpPr>
          <p:cNvPr id="12" name="Inhaltsplatzhalter 5">
            <a:extLst>
              <a:ext uri="{FF2B5EF4-FFF2-40B4-BE49-F238E27FC236}">
                <a16:creationId xmlns:a16="http://schemas.microsoft.com/office/drawing/2014/main" id="{CB8D2013-810B-3B45-72BC-1F1C3684FC06}"/>
              </a:ext>
            </a:extLst>
          </p:cNvPr>
          <p:cNvSpPr txBox="1">
            <a:spLocks/>
          </p:cNvSpPr>
          <p:nvPr/>
        </p:nvSpPr>
        <p:spPr>
          <a:xfrm>
            <a:off x="838199" y="3660587"/>
            <a:ext cx="8847910" cy="101283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de-DE" b="1" dirty="0">
                <a:solidFill>
                  <a:srgbClr val="000000"/>
                </a:solidFill>
                <a:latin typeface="-apple-system"/>
              </a:rPr>
              <a:t>Unabhängigkeit</a:t>
            </a:r>
            <a:r>
              <a:rPr lang="de-DE" dirty="0">
                <a:solidFill>
                  <a:srgbClr val="000000"/>
                </a:solidFill>
                <a:latin typeface="-apple-system"/>
              </a:rPr>
              <a:t>: Texte stehen in der Regel dauerhaft zur Verfügung und verändern sich nicht durch den Analyseprozess.</a:t>
            </a:r>
          </a:p>
        </p:txBody>
      </p:sp>
      <p:pic>
        <p:nvPicPr>
          <p:cNvPr id="14" name="Picture 13">
            <a:extLst>
              <a:ext uri="{FF2B5EF4-FFF2-40B4-BE49-F238E27FC236}">
                <a16:creationId xmlns:a16="http://schemas.microsoft.com/office/drawing/2014/main" id="{421E48C8-CD94-D5E0-5F20-91073339EB5D}"/>
              </a:ext>
            </a:extLst>
          </p:cNvPr>
          <p:cNvPicPr>
            <a:picLocks noChangeAspect="1"/>
          </p:cNvPicPr>
          <p:nvPr/>
        </p:nvPicPr>
        <p:blipFill>
          <a:blip r:embed="rId4">
            <a:duotone>
              <a:schemeClr val="accent1">
                <a:shade val="45000"/>
                <a:satMod val="135000"/>
              </a:schemeClr>
              <a:prstClr val="white"/>
            </a:duotone>
          </a:blip>
          <a:stretch>
            <a:fillRect/>
          </a:stretch>
        </p:blipFill>
        <p:spPr>
          <a:xfrm>
            <a:off x="9368732" y="3360832"/>
            <a:ext cx="1376657" cy="1534554"/>
          </a:xfrm>
          <a:prstGeom prst="rect">
            <a:avLst/>
          </a:prstGeom>
        </p:spPr>
      </p:pic>
      <p:sp>
        <p:nvSpPr>
          <p:cNvPr id="15" name="Inhaltsplatzhalter 5">
            <a:extLst>
              <a:ext uri="{FF2B5EF4-FFF2-40B4-BE49-F238E27FC236}">
                <a16:creationId xmlns:a16="http://schemas.microsoft.com/office/drawing/2014/main" id="{3C6CE776-F8D4-AC1C-EEB5-D79823A31577}"/>
              </a:ext>
            </a:extLst>
          </p:cNvPr>
          <p:cNvSpPr txBox="1">
            <a:spLocks/>
          </p:cNvSpPr>
          <p:nvPr/>
        </p:nvSpPr>
        <p:spPr>
          <a:xfrm>
            <a:off x="2462716" y="5098450"/>
            <a:ext cx="8847910" cy="10128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de-DE" b="1" dirty="0">
                <a:solidFill>
                  <a:srgbClr val="000000"/>
                </a:solidFill>
                <a:latin typeface="-apple-system"/>
              </a:rPr>
              <a:t>Effizienz</a:t>
            </a:r>
            <a:r>
              <a:rPr lang="de-DE" dirty="0">
                <a:solidFill>
                  <a:srgbClr val="000000"/>
                </a:solidFill>
                <a:latin typeface="-apple-system"/>
              </a:rPr>
              <a:t>: Große Mengen an Texten können durch technologische Hilfsmittel wie R effektiv analysiert werden.</a:t>
            </a:r>
          </a:p>
        </p:txBody>
      </p:sp>
      <p:pic>
        <p:nvPicPr>
          <p:cNvPr id="17" name="Picture 16">
            <a:extLst>
              <a:ext uri="{FF2B5EF4-FFF2-40B4-BE49-F238E27FC236}">
                <a16:creationId xmlns:a16="http://schemas.microsoft.com/office/drawing/2014/main" id="{38CD05E3-2A7D-02D9-EE80-6A736732D115}"/>
              </a:ext>
            </a:extLst>
          </p:cNvPr>
          <p:cNvPicPr>
            <a:picLocks noChangeAspect="1"/>
          </p:cNvPicPr>
          <p:nvPr/>
        </p:nvPicPr>
        <p:blipFill>
          <a:blip r:embed="rId5">
            <a:duotone>
              <a:schemeClr val="accent1">
                <a:shade val="45000"/>
                <a:satMod val="135000"/>
              </a:schemeClr>
              <a:prstClr val="white"/>
            </a:duotone>
          </a:blip>
          <a:stretch>
            <a:fillRect/>
          </a:stretch>
        </p:blipFill>
        <p:spPr>
          <a:xfrm>
            <a:off x="747832" y="4707479"/>
            <a:ext cx="1578200" cy="1693502"/>
          </a:xfrm>
          <a:prstGeom prst="rect">
            <a:avLst/>
          </a:prstGeom>
        </p:spPr>
      </p:pic>
    </p:spTree>
    <p:extLst>
      <p:ext uri="{BB962C8B-B14F-4D97-AF65-F5344CB8AC3E}">
        <p14:creationId xmlns:p14="http://schemas.microsoft.com/office/powerpoint/2010/main" val="252937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5">
            <a:extLst>
              <a:ext uri="{FF2B5EF4-FFF2-40B4-BE49-F238E27FC236}">
                <a16:creationId xmlns:a16="http://schemas.microsoft.com/office/drawing/2014/main" id="{BC879CE0-9482-B997-2984-2623C8AD6712}"/>
              </a:ext>
            </a:extLst>
          </p:cNvPr>
          <p:cNvSpPr txBox="1">
            <a:spLocks/>
          </p:cNvSpPr>
          <p:nvPr/>
        </p:nvSpPr>
        <p:spPr>
          <a:xfrm>
            <a:off x="1034258" y="4704181"/>
            <a:ext cx="8122442" cy="29494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de-DE" b="1" dirty="0">
                <a:solidFill>
                  <a:srgbClr val="000000"/>
                </a:solidFill>
                <a:latin typeface="-apple-system"/>
              </a:rPr>
              <a:t>Eingeschränkter Zugang</a:t>
            </a:r>
            <a:r>
              <a:rPr lang="de-DE" dirty="0">
                <a:solidFill>
                  <a:srgbClr val="000000"/>
                </a:solidFill>
                <a:latin typeface="-apple-system"/>
              </a:rPr>
              <a:t>: Nicht immer stehen die zu analysierenden Texte frei zur Verfügung (Zugangsbeschränkungen durch z.B. Urheber- und Lizenzrechte).</a:t>
            </a:r>
          </a:p>
          <a:p>
            <a:pPr>
              <a:buFont typeface="+mj-lt"/>
              <a:buAutoNum type="arabicPeriod" startAt="3"/>
            </a:pPr>
            <a:endParaRPr lang="de-DE" dirty="0">
              <a:solidFill>
                <a:srgbClr val="000000"/>
              </a:solidFill>
              <a:latin typeface="-apple-system"/>
            </a:endParaRPr>
          </a:p>
        </p:txBody>
      </p:sp>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Nachteile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22</a:t>
            </a:fld>
            <a:endParaRPr lang="en-US" dirty="0"/>
          </a:p>
        </p:txBody>
      </p:sp>
      <p:sp>
        <p:nvSpPr>
          <p:cNvPr id="6" name="Inhaltsplatzhalter 5">
            <a:extLst>
              <a:ext uri="{FF2B5EF4-FFF2-40B4-BE49-F238E27FC236}">
                <a16:creationId xmlns:a16="http://schemas.microsoft.com/office/drawing/2014/main" id="{C6787324-FB4A-C54C-9567-F5FEA147B0BB}"/>
              </a:ext>
            </a:extLst>
          </p:cNvPr>
          <p:cNvSpPr>
            <a:spLocks noGrp="1"/>
          </p:cNvSpPr>
          <p:nvPr>
            <p:ph idx="1"/>
          </p:nvPr>
        </p:nvSpPr>
        <p:spPr>
          <a:xfrm>
            <a:off x="1034258" y="1228869"/>
            <a:ext cx="7797800" cy="2085832"/>
          </a:xfrm>
        </p:spPr>
        <p:txBody>
          <a:bodyPr>
            <a:normAutofit/>
          </a:bodyPr>
          <a:lstStyle/>
          <a:p>
            <a:pPr marL="457200" indent="-457200" algn="l">
              <a:buFont typeface="+mj-lt"/>
              <a:buAutoNum type="arabicPeriod"/>
            </a:pPr>
            <a:r>
              <a:rPr lang="de-DE" b="1" i="0" dirty="0">
                <a:solidFill>
                  <a:srgbClr val="000000"/>
                </a:solidFill>
                <a:effectLst/>
                <a:latin typeface="-apple-system"/>
              </a:rPr>
              <a:t>Interpretationsspielraum</a:t>
            </a:r>
            <a:r>
              <a:rPr lang="de-DE" b="0" i="0" dirty="0">
                <a:solidFill>
                  <a:srgbClr val="000000"/>
                </a:solidFill>
                <a:effectLst/>
                <a:latin typeface="-apple-system"/>
              </a:rPr>
              <a:t>: Besonders bei latenten Merkmalen ist häufig Interpretation erforderlich, was zu geringerer intersubjektiver Nachvollziehbarkeit führen kann, wenn die Dokumentation des Vorgehens nicht sehr ausführlich und präzise ausfällt.</a:t>
            </a:r>
          </a:p>
        </p:txBody>
      </p:sp>
      <p:sp>
        <p:nvSpPr>
          <p:cNvPr id="2" name="Inhaltsplatzhalter 5">
            <a:extLst>
              <a:ext uri="{FF2B5EF4-FFF2-40B4-BE49-F238E27FC236}">
                <a16:creationId xmlns:a16="http://schemas.microsoft.com/office/drawing/2014/main" id="{66B4DEEB-8DC0-25E2-B813-A6CEA5BF9AE0}"/>
              </a:ext>
            </a:extLst>
          </p:cNvPr>
          <p:cNvSpPr txBox="1">
            <a:spLocks/>
          </p:cNvSpPr>
          <p:nvPr/>
        </p:nvSpPr>
        <p:spPr>
          <a:xfrm>
            <a:off x="2946400" y="3302001"/>
            <a:ext cx="8280400" cy="12952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de-DE" b="1" dirty="0">
                <a:solidFill>
                  <a:srgbClr val="000000"/>
                </a:solidFill>
                <a:latin typeface="-apple-system"/>
              </a:rPr>
              <a:t>Keine Nachfragen</a:t>
            </a:r>
            <a:r>
              <a:rPr lang="de-DE" dirty="0">
                <a:solidFill>
                  <a:srgbClr val="000000"/>
                </a:solidFill>
                <a:latin typeface="-apple-system"/>
              </a:rPr>
              <a:t>: Anders als bei Befragungen können keine Rückfragen an die </a:t>
            </a:r>
            <a:r>
              <a:rPr lang="de-DE" dirty="0" err="1">
                <a:solidFill>
                  <a:srgbClr val="000000"/>
                </a:solidFill>
                <a:latin typeface="-apple-system"/>
              </a:rPr>
              <a:t>Ersteller:innen</a:t>
            </a:r>
            <a:r>
              <a:rPr lang="de-DE" dirty="0">
                <a:solidFill>
                  <a:srgbClr val="000000"/>
                </a:solidFill>
                <a:latin typeface="-apple-system"/>
              </a:rPr>
              <a:t> der Texte gestellt werden, um Unklarheiten oder Missverständnisse aufzulösen.</a:t>
            </a:r>
          </a:p>
        </p:txBody>
      </p:sp>
      <p:pic>
        <p:nvPicPr>
          <p:cNvPr id="9" name="Picture 8">
            <a:extLst>
              <a:ext uri="{FF2B5EF4-FFF2-40B4-BE49-F238E27FC236}">
                <a16:creationId xmlns:a16="http://schemas.microsoft.com/office/drawing/2014/main" id="{1AEAA8CD-E2AE-861A-F626-2CCE2AB7C4B4}"/>
              </a:ext>
            </a:extLst>
          </p:cNvPr>
          <p:cNvPicPr>
            <a:picLocks noChangeAspect="1"/>
          </p:cNvPicPr>
          <p:nvPr/>
        </p:nvPicPr>
        <p:blipFill>
          <a:blip r:embed="rId2">
            <a:duotone>
              <a:schemeClr val="accent1">
                <a:shade val="45000"/>
                <a:satMod val="135000"/>
              </a:schemeClr>
              <a:prstClr val="white"/>
            </a:duotone>
          </a:blip>
          <a:stretch>
            <a:fillRect/>
          </a:stretch>
        </p:blipFill>
        <p:spPr>
          <a:xfrm>
            <a:off x="8832058" y="1072713"/>
            <a:ext cx="2198683" cy="1928529"/>
          </a:xfrm>
          <a:prstGeom prst="rect">
            <a:avLst/>
          </a:prstGeom>
        </p:spPr>
      </p:pic>
      <p:pic>
        <p:nvPicPr>
          <p:cNvPr id="11" name="Picture 10">
            <a:extLst>
              <a:ext uri="{FF2B5EF4-FFF2-40B4-BE49-F238E27FC236}">
                <a16:creationId xmlns:a16="http://schemas.microsoft.com/office/drawing/2014/main" id="{FF9D4BE7-BCC6-8634-C680-412570A1A7B2}"/>
              </a:ext>
            </a:extLst>
          </p:cNvPr>
          <p:cNvPicPr>
            <a:picLocks noChangeAspect="1"/>
          </p:cNvPicPr>
          <p:nvPr/>
        </p:nvPicPr>
        <p:blipFill>
          <a:blip r:embed="rId3">
            <a:duotone>
              <a:schemeClr val="accent1">
                <a:shade val="45000"/>
                <a:satMod val="135000"/>
              </a:schemeClr>
              <a:prstClr val="white"/>
            </a:duotone>
          </a:blip>
          <a:stretch>
            <a:fillRect/>
          </a:stretch>
        </p:blipFill>
        <p:spPr>
          <a:xfrm>
            <a:off x="1422400" y="3118879"/>
            <a:ext cx="1524000" cy="1582383"/>
          </a:xfrm>
          <a:prstGeom prst="rect">
            <a:avLst/>
          </a:prstGeom>
        </p:spPr>
      </p:pic>
      <p:pic>
        <p:nvPicPr>
          <p:cNvPr id="12" name="Picture 11">
            <a:extLst>
              <a:ext uri="{FF2B5EF4-FFF2-40B4-BE49-F238E27FC236}">
                <a16:creationId xmlns:a16="http://schemas.microsoft.com/office/drawing/2014/main" id="{D56EE048-2F57-86EC-B81D-EC4AB5B9D411}"/>
              </a:ext>
            </a:extLst>
          </p:cNvPr>
          <p:cNvPicPr>
            <a:picLocks noChangeAspect="1"/>
          </p:cNvPicPr>
          <p:nvPr/>
        </p:nvPicPr>
        <p:blipFill>
          <a:blip r:embed="rId4">
            <a:duotone>
              <a:schemeClr val="accent1">
                <a:shade val="45000"/>
                <a:satMod val="135000"/>
              </a:schemeClr>
              <a:prstClr val="white"/>
            </a:duotone>
          </a:blip>
          <a:stretch>
            <a:fillRect/>
          </a:stretch>
        </p:blipFill>
        <p:spPr>
          <a:xfrm>
            <a:off x="8390554" y="4597259"/>
            <a:ext cx="1710092" cy="1906233"/>
          </a:xfrm>
          <a:prstGeom prst="rect">
            <a:avLst/>
          </a:prstGeom>
        </p:spPr>
      </p:pic>
    </p:spTree>
    <p:extLst>
      <p:ext uri="{BB962C8B-B14F-4D97-AF65-F5344CB8AC3E}">
        <p14:creationId xmlns:p14="http://schemas.microsoft.com/office/powerpoint/2010/main" val="364997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9A52CB-5D9F-1117-D77D-40F130FA2E5C}"/>
              </a:ext>
            </a:extLst>
          </p:cNvPr>
          <p:cNvSpPr/>
          <p:nvPr/>
        </p:nvSpPr>
        <p:spPr>
          <a:xfrm>
            <a:off x="0" y="-51936"/>
            <a:ext cx="12192000" cy="69099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sz="3200" b="1" dirty="0">
                <a:solidFill>
                  <a:schemeClr val="bg1"/>
                </a:solidFill>
              </a:rPr>
              <a:t>Fazit</a:t>
            </a:r>
            <a:endParaRPr lang="de-DE" b="1" dirty="0">
              <a:solidFill>
                <a:schemeClr val="bg1"/>
              </a:solidFill>
            </a:endParaRP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solidFill>
                  <a:schemeClr val="bg1"/>
                </a:solidFill>
              </a:rPr>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23</a:t>
            </a:fld>
            <a:endParaRPr lang="en-US" dirty="0"/>
          </a:p>
        </p:txBody>
      </p:sp>
      <p:sp>
        <p:nvSpPr>
          <p:cNvPr id="6" name="Inhaltsplatzhalter 5">
            <a:extLst>
              <a:ext uri="{FF2B5EF4-FFF2-40B4-BE49-F238E27FC236}">
                <a16:creationId xmlns:a16="http://schemas.microsoft.com/office/drawing/2014/main" id="{C6787324-FB4A-C54C-9567-F5FEA147B0BB}"/>
              </a:ext>
            </a:extLst>
          </p:cNvPr>
          <p:cNvSpPr>
            <a:spLocks noGrp="1"/>
          </p:cNvSpPr>
          <p:nvPr>
            <p:ph idx="1"/>
          </p:nvPr>
        </p:nvSpPr>
        <p:spPr>
          <a:xfrm>
            <a:off x="784919" y="1731328"/>
            <a:ext cx="10074965" cy="4507189"/>
          </a:xfrm>
        </p:spPr>
        <p:txBody>
          <a:bodyPr>
            <a:normAutofit/>
          </a:bodyPr>
          <a:lstStyle/>
          <a:p>
            <a:pPr marL="457200" indent="-457200" algn="ctr">
              <a:buFont typeface="+mj-lt"/>
              <a:buAutoNum type="arabicPeriod"/>
            </a:pPr>
            <a:r>
              <a:rPr lang="de-DE" sz="2800" b="1" dirty="0">
                <a:solidFill>
                  <a:schemeClr val="bg1"/>
                </a:solidFill>
                <a:latin typeface="+mj-lt"/>
              </a:rPr>
              <a:t>Bei der Inhaltsanalyse handelt es sich um eine „m</a:t>
            </a:r>
            <a:r>
              <a:rPr lang="de-DE" sz="2800" b="1" i="0" dirty="0">
                <a:solidFill>
                  <a:schemeClr val="bg1"/>
                </a:solidFill>
                <a:effectLst/>
                <a:latin typeface="+mj-lt"/>
              </a:rPr>
              <a:t>ächtige“ Analysemethode - insbesondere in Kombination mit anderen Methoden.</a:t>
            </a:r>
          </a:p>
          <a:p>
            <a:pPr marL="457200" indent="-457200" algn="ctr">
              <a:buFont typeface="+mj-lt"/>
              <a:buAutoNum type="arabicPeriod"/>
            </a:pPr>
            <a:endParaRPr lang="de-DE" sz="2800" dirty="0">
              <a:solidFill>
                <a:schemeClr val="bg1"/>
              </a:solidFill>
              <a:latin typeface="+mj-lt"/>
            </a:endParaRPr>
          </a:p>
          <a:p>
            <a:pPr marL="457200" indent="-457200" algn="ctr">
              <a:buFont typeface="+mj-lt"/>
              <a:buAutoNum type="arabicPeriod"/>
            </a:pPr>
            <a:r>
              <a:rPr lang="de-DE" sz="2800" b="1" dirty="0">
                <a:solidFill>
                  <a:schemeClr val="bg1"/>
                </a:solidFill>
                <a:latin typeface="+mj-lt"/>
              </a:rPr>
              <a:t>Einige Ideen für solche Kombinationen:</a:t>
            </a:r>
            <a:endParaRPr lang="de-DE" sz="2800" b="1" i="0" dirty="0">
              <a:solidFill>
                <a:schemeClr val="bg1"/>
              </a:solidFill>
              <a:effectLst/>
              <a:latin typeface="+mj-lt"/>
            </a:endParaRPr>
          </a:p>
          <a:p>
            <a:pPr marL="1028700" lvl="1" indent="-457200" algn="ctr"/>
            <a:r>
              <a:rPr lang="de-DE" sz="2400" dirty="0">
                <a:solidFill>
                  <a:schemeClr val="bg1"/>
                </a:solidFill>
                <a:latin typeface="+mj-lt"/>
              </a:rPr>
              <a:t>z</a:t>
            </a:r>
            <a:r>
              <a:rPr lang="de-DE" sz="2400" b="0" i="0" dirty="0">
                <a:solidFill>
                  <a:schemeClr val="bg1"/>
                </a:solidFill>
                <a:effectLst/>
                <a:latin typeface="+mj-lt"/>
              </a:rPr>
              <a:t>.B. Inhaltsanalyse + Befragung von </a:t>
            </a:r>
            <a:r>
              <a:rPr lang="de-DE" sz="2400" b="0" i="0" dirty="0" err="1">
                <a:solidFill>
                  <a:schemeClr val="bg1"/>
                </a:solidFill>
                <a:effectLst/>
                <a:latin typeface="+mj-lt"/>
              </a:rPr>
              <a:t>Rezipient</a:t>
            </a:r>
            <a:r>
              <a:rPr lang="de-DE" sz="2400" dirty="0" err="1">
                <a:solidFill>
                  <a:schemeClr val="bg1"/>
                </a:solidFill>
                <a:latin typeface="+mj-lt"/>
              </a:rPr>
              <a:t>:</a:t>
            </a:r>
            <a:r>
              <a:rPr lang="de-DE" sz="2400" b="0" i="0" dirty="0" err="1">
                <a:solidFill>
                  <a:schemeClr val="bg1"/>
                </a:solidFill>
                <a:effectLst/>
                <a:latin typeface="+mj-lt"/>
              </a:rPr>
              <a:t>innen</a:t>
            </a:r>
            <a:r>
              <a:rPr lang="de-DE" sz="2400" b="0" i="0" dirty="0">
                <a:solidFill>
                  <a:schemeClr val="bg1"/>
                </a:solidFill>
                <a:effectLst/>
                <a:latin typeface="+mj-lt"/>
              </a:rPr>
              <a:t>               oder</a:t>
            </a:r>
          </a:p>
          <a:p>
            <a:pPr marL="1028700" lvl="1" indent="-457200" algn="ctr"/>
            <a:r>
              <a:rPr lang="de-DE" sz="2400" b="0" i="0" dirty="0">
                <a:solidFill>
                  <a:schemeClr val="bg1"/>
                </a:solidFill>
                <a:effectLst/>
                <a:latin typeface="+mj-lt"/>
              </a:rPr>
              <a:t>Inhaltsanalyse + Beobachtung von </a:t>
            </a:r>
            <a:r>
              <a:rPr lang="de-DE" sz="2400" b="0" i="0" dirty="0" err="1">
                <a:solidFill>
                  <a:schemeClr val="bg1"/>
                </a:solidFill>
                <a:effectLst/>
                <a:latin typeface="+mj-lt"/>
              </a:rPr>
              <a:t>Kommunikator:innen</a:t>
            </a:r>
            <a:endParaRPr lang="de-DE" sz="2400" b="0" i="0" dirty="0">
              <a:solidFill>
                <a:schemeClr val="bg1"/>
              </a:solidFill>
              <a:effectLst/>
              <a:latin typeface="+mj-lt"/>
            </a:endParaRPr>
          </a:p>
        </p:txBody>
      </p:sp>
    </p:spTree>
    <p:extLst>
      <p:ext uri="{BB962C8B-B14F-4D97-AF65-F5344CB8AC3E}">
        <p14:creationId xmlns:p14="http://schemas.microsoft.com/office/powerpoint/2010/main" val="175648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6. Ablauf einer Inhaltsanalyse</a:t>
            </a:r>
          </a:p>
          <a:p>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24</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Tree>
    <p:extLst>
      <p:ext uri="{BB962C8B-B14F-4D97-AF65-F5344CB8AC3E}">
        <p14:creationId xmlns:p14="http://schemas.microsoft.com/office/powerpoint/2010/main" val="3892300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a:xfrm>
            <a:off x="838199" y="365126"/>
            <a:ext cx="11168271" cy="798656"/>
          </a:xfrm>
        </p:spPr>
        <p:txBody>
          <a:bodyPr>
            <a:normAutofit/>
          </a:bodyPr>
          <a:lstStyle/>
          <a:p>
            <a:r>
              <a:rPr lang="de-DE" dirty="0"/>
              <a:t>Abstrakte Darstellung entlang des empirischen Forschungsprozesses</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25</a:t>
            </a:fld>
            <a:endParaRPr lang="en-US" dirty="0"/>
          </a:p>
        </p:txBody>
      </p:sp>
      <p:sp>
        <p:nvSpPr>
          <p:cNvPr id="2" name="Inhaltsplatzhalter 8">
            <a:extLst>
              <a:ext uri="{FF2B5EF4-FFF2-40B4-BE49-F238E27FC236}">
                <a16:creationId xmlns:a16="http://schemas.microsoft.com/office/drawing/2014/main" id="{45884478-99E0-BBDC-8B6D-DBA812B4C09D}"/>
              </a:ext>
            </a:extLst>
          </p:cNvPr>
          <p:cNvSpPr>
            <a:spLocks noGrp="1"/>
          </p:cNvSpPr>
          <p:nvPr>
            <p:ph idx="1"/>
          </p:nvPr>
        </p:nvSpPr>
        <p:spPr>
          <a:xfrm>
            <a:off x="395536" y="1652963"/>
            <a:ext cx="5544095" cy="719906"/>
          </a:xfrm>
        </p:spPr>
        <p:txBody>
          <a:bodyPr/>
          <a:lstStyle/>
          <a:p>
            <a:pPr marL="0" indent="0" algn="ctr">
              <a:buNone/>
            </a:pPr>
            <a:r>
              <a:rPr lang="de-DE" sz="2000" dirty="0"/>
              <a:t> Soziales Problem / Theoretische Fragestellung / Auftragsforschung </a:t>
            </a:r>
          </a:p>
        </p:txBody>
      </p:sp>
      <p:sp>
        <p:nvSpPr>
          <p:cNvPr id="6" name="Inhaltsplatzhalter 8">
            <a:extLst>
              <a:ext uri="{FF2B5EF4-FFF2-40B4-BE49-F238E27FC236}">
                <a16:creationId xmlns:a16="http://schemas.microsoft.com/office/drawing/2014/main" id="{A892BA3E-CECA-5747-BEA8-616D948BAB59}"/>
              </a:ext>
            </a:extLst>
          </p:cNvPr>
          <p:cNvSpPr txBox="1">
            <a:spLocks/>
          </p:cNvSpPr>
          <p:nvPr/>
        </p:nvSpPr>
        <p:spPr bwMode="auto">
          <a:xfrm>
            <a:off x="372319" y="2829080"/>
            <a:ext cx="5544095" cy="311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2000"/>
              <a:t>Untersuchungsinteresse (Forschungsfrage)</a:t>
            </a:r>
            <a:endParaRPr lang="de-DE" sz="2000" kern="0"/>
          </a:p>
        </p:txBody>
      </p:sp>
      <p:cxnSp>
        <p:nvCxnSpPr>
          <p:cNvPr id="10" name="Gerade Verbindung mit Pfeil 7">
            <a:extLst>
              <a:ext uri="{FF2B5EF4-FFF2-40B4-BE49-F238E27FC236}">
                <a16:creationId xmlns:a16="http://schemas.microsoft.com/office/drawing/2014/main" id="{3E16CE6D-1C7B-C49C-BD8E-AA4F92E54168}"/>
              </a:ext>
            </a:extLst>
          </p:cNvPr>
          <p:cNvCxnSpPr>
            <a:cxnSpLocks/>
          </p:cNvCxnSpPr>
          <p:nvPr/>
        </p:nvCxnSpPr>
        <p:spPr bwMode="auto">
          <a:xfrm>
            <a:off x="3101380" y="2326390"/>
            <a:ext cx="12527" cy="549170"/>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11" name="Inhaltsplatzhalter 8">
            <a:extLst>
              <a:ext uri="{FF2B5EF4-FFF2-40B4-BE49-F238E27FC236}">
                <a16:creationId xmlns:a16="http://schemas.microsoft.com/office/drawing/2014/main" id="{2CA2A518-FE03-3438-BA33-241E499007A1}"/>
              </a:ext>
            </a:extLst>
          </p:cNvPr>
          <p:cNvSpPr txBox="1">
            <a:spLocks/>
          </p:cNvSpPr>
          <p:nvPr/>
        </p:nvSpPr>
        <p:spPr bwMode="auto">
          <a:xfrm>
            <a:off x="6214392" y="1844737"/>
            <a:ext cx="3011288" cy="71990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2000" kern="0" dirty="0">
                <a:solidFill>
                  <a:schemeClr val="bg2">
                    <a:lumMod val="50000"/>
                  </a:schemeClr>
                </a:solidFill>
              </a:rPr>
              <a:t>Entdeckungs-</a:t>
            </a:r>
          </a:p>
          <a:p>
            <a:pPr algn="ctr">
              <a:spcBef>
                <a:spcPts val="0"/>
              </a:spcBef>
            </a:pPr>
            <a:r>
              <a:rPr lang="de-DE" sz="2000" kern="0" dirty="0">
                <a:solidFill>
                  <a:schemeClr val="bg2">
                    <a:lumMod val="50000"/>
                  </a:schemeClr>
                </a:solidFill>
              </a:rPr>
              <a:t>Zusammenhang</a:t>
            </a:r>
          </a:p>
          <a:p>
            <a:pPr algn="ctr">
              <a:spcBef>
                <a:spcPts val="0"/>
              </a:spcBef>
            </a:pPr>
            <a:r>
              <a:rPr lang="de-DE" sz="1600" kern="0" dirty="0">
                <a:solidFill>
                  <a:schemeClr val="bg2">
                    <a:lumMod val="50000"/>
                  </a:schemeClr>
                </a:solidFill>
              </a:rPr>
              <a:t>(vgl. Rössler:</a:t>
            </a:r>
          </a:p>
          <a:p>
            <a:pPr algn="ctr">
              <a:spcBef>
                <a:spcPts val="0"/>
              </a:spcBef>
            </a:pPr>
            <a:r>
              <a:rPr lang="de-DE" sz="1600" kern="0" dirty="0">
                <a:solidFill>
                  <a:schemeClr val="bg2">
                    <a:lumMod val="50000"/>
                  </a:schemeClr>
                </a:solidFill>
              </a:rPr>
              <a:t>„Forschungsprozess“)</a:t>
            </a:r>
          </a:p>
        </p:txBody>
      </p:sp>
      <p:cxnSp>
        <p:nvCxnSpPr>
          <p:cNvPr id="12" name="Gerade Verbindung mit Pfeil 21">
            <a:extLst>
              <a:ext uri="{FF2B5EF4-FFF2-40B4-BE49-F238E27FC236}">
                <a16:creationId xmlns:a16="http://schemas.microsoft.com/office/drawing/2014/main" id="{03F1D35F-5450-B87A-8D33-8A864CC0D0E2}"/>
              </a:ext>
            </a:extLst>
          </p:cNvPr>
          <p:cNvCxnSpPr>
            <a:cxnSpLocks/>
          </p:cNvCxnSpPr>
          <p:nvPr/>
        </p:nvCxnSpPr>
        <p:spPr bwMode="auto">
          <a:xfrm>
            <a:off x="3101380" y="3225712"/>
            <a:ext cx="12527" cy="549170"/>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13" name="Inhaltsplatzhalter 8">
            <a:extLst>
              <a:ext uri="{FF2B5EF4-FFF2-40B4-BE49-F238E27FC236}">
                <a16:creationId xmlns:a16="http://schemas.microsoft.com/office/drawing/2014/main" id="{5A871B95-BA2C-6E3D-10A7-53102AC75CFC}"/>
              </a:ext>
            </a:extLst>
          </p:cNvPr>
          <p:cNvSpPr txBox="1">
            <a:spLocks/>
          </p:cNvSpPr>
          <p:nvPr/>
        </p:nvSpPr>
        <p:spPr bwMode="auto">
          <a:xfrm>
            <a:off x="341859" y="3900799"/>
            <a:ext cx="5544095" cy="311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2000"/>
              <a:t>. . .</a:t>
            </a:r>
            <a:endParaRPr lang="de-DE" sz="2000" kern="0"/>
          </a:p>
        </p:txBody>
      </p:sp>
      <p:sp>
        <p:nvSpPr>
          <p:cNvPr id="14" name="Geschweifte Klammer rechts 23">
            <a:extLst>
              <a:ext uri="{FF2B5EF4-FFF2-40B4-BE49-F238E27FC236}">
                <a16:creationId xmlns:a16="http://schemas.microsoft.com/office/drawing/2014/main" id="{B8FF7672-A9B9-4405-C2AC-31EDDF6A5BA2}"/>
              </a:ext>
            </a:extLst>
          </p:cNvPr>
          <p:cNvSpPr/>
          <p:nvPr/>
        </p:nvSpPr>
        <p:spPr bwMode="auto">
          <a:xfrm>
            <a:off x="5939631" y="1564973"/>
            <a:ext cx="719249" cy="1799701"/>
          </a:xfrm>
          <a:prstGeom prst="rightBrace">
            <a:avLst>
              <a:gd name="adj1" fmla="val 8333"/>
              <a:gd name="adj2" fmla="val 50529"/>
            </a:avLst>
          </a:prstGeom>
          <a:noFill/>
          <a:ln w="28575" cap="flat" cmpd="sng" algn="ctr">
            <a:solidFill>
              <a:srgbClr val="00883A"/>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7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15688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a:xfrm>
            <a:off x="838199" y="365126"/>
            <a:ext cx="11168271" cy="798656"/>
          </a:xfrm>
        </p:spPr>
        <p:txBody>
          <a:bodyPr>
            <a:normAutofit/>
          </a:bodyPr>
          <a:lstStyle/>
          <a:p>
            <a:r>
              <a:rPr lang="de-DE" dirty="0"/>
              <a:t>Abstrakte Darstellung entlang des empirischen Forschungsprozesses</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26</a:t>
            </a:fld>
            <a:endParaRPr lang="en-US" dirty="0"/>
          </a:p>
        </p:txBody>
      </p:sp>
      <p:sp>
        <p:nvSpPr>
          <p:cNvPr id="17" name="Inhaltsplatzhalter 8">
            <a:extLst>
              <a:ext uri="{FF2B5EF4-FFF2-40B4-BE49-F238E27FC236}">
                <a16:creationId xmlns:a16="http://schemas.microsoft.com/office/drawing/2014/main" id="{2E068F10-F0BC-B48B-0002-2CC2E4D2C0A2}"/>
              </a:ext>
            </a:extLst>
          </p:cNvPr>
          <p:cNvSpPr txBox="1">
            <a:spLocks/>
          </p:cNvSpPr>
          <p:nvPr/>
        </p:nvSpPr>
        <p:spPr bwMode="auto">
          <a:xfrm>
            <a:off x="6444208" y="3364762"/>
            <a:ext cx="3011288" cy="71990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2000" kern="0" dirty="0">
                <a:solidFill>
                  <a:schemeClr val="bg2">
                    <a:lumMod val="50000"/>
                  </a:schemeClr>
                </a:solidFill>
              </a:rPr>
              <a:t>Begründungs-</a:t>
            </a:r>
          </a:p>
          <a:p>
            <a:pPr algn="ctr">
              <a:spcBef>
                <a:spcPts val="0"/>
              </a:spcBef>
            </a:pPr>
            <a:r>
              <a:rPr lang="de-DE" sz="2000" kern="0" dirty="0">
                <a:solidFill>
                  <a:schemeClr val="bg2">
                    <a:lumMod val="50000"/>
                  </a:schemeClr>
                </a:solidFill>
              </a:rPr>
              <a:t>Zusammenhang</a:t>
            </a:r>
          </a:p>
          <a:p>
            <a:pPr algn="ctr">
              <a:spcBef>
                <a:spcPts val="0"/>
              </a:spcBef>
            </a:pPr>
            <a:r>
              <a:rPr lang="de-DE" sz="1600" kern="0" dirty="0">
                <a:solidFill>
                  <a:schemeClr val="bg2">
                    <a:lumMod val="50000"/>
                  </a:schemeClr>
                </a:solidFill>
              </a:rPr>
              <a:t>(vgl. Rössler:</a:t>
            </a:r>
          </a:p>
          <a:p>
            <a:pPr algn="ctr">
              <a:spcBef>
                <a:spcPts val="0"/>
              </a:spcBef>
            </a:pPr>
            <a:r>
              <a:rPr lang="de-DE" sz="1600" kern="0" dirty="0">
                <a:solidFill>
                  <a:schemeClr val="bg2">
                    <a:lumMod val="50000"/>
                  </a:schemeClr>
                </a:solidFill>
              </a:rPr>
              <a:t>„Forschungsprozess“)</a:t>
            </a:r>
          </a:p>
        </p:txBody>
      </p:sp>
      <p:cxnSp>
        <p:nvCxnSpPr>
          <p:cNvPr id="18" name="Gerade Verbindung mit Pfeil 12">
            <a:extLst>
              <a:ext uri="{FF2B5EF4-FFF2-40B4-BE49-F238E27FC236}">
                <a16:creationId xmlns:a16="http://schemas.microsoft.com/office/drawing/2014/main" id="{4196AEB0-8E6C-3507-1344-5320291BDD27}"/>
              </a:ext>
            </a:extLst>
          </p:cNvPr>
          <p:cNvCxnSpPr>
            <a:cxnSpLocks/>
          </p:cNvCxnSpPr>
          <p:nvPr/>
        </p:nvCxnSpPr>
        <p:spPr bwMode="auto">
          <a:xfrm>
            <a:off x="3089201" y="1191178"/>
            <a:ext cx="6263" cy="463436"/>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19" name="Inhaltsplatzhalter 8">
            <a:extLst>
              <a:ext uri="{FF2B5EF4-FFF2-40B4-BE49-F238E27FC236}">
                <a16:creationId xmlns:a16="http://schemas.microsoft.com/office/drawing/2014/main" id="{4B21161E-5F38-DEC7-CDC1-F891D014A5BB}"/>
              </a:ext>
            </a:extLst>
          </p:cNvPr>
          <p:cNvSpPr txBox="1">
            <a:spLocks/>
          </p:cNvSpPr>
          <p:nvPr/>
        </p:nvSpPr>
        <p:spPr bwMode="auto">
          <a:xfrm>
            <a:off x="120032" y="1643259"/>
            <a:ext cx="6097810" cy="311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1400"/>
              <a:t>Präzisierung der Forschungsfrage + Theorie + Entwicklung von Hypothesen</a:t>
            </a:r>
            <a:endParaRPr lang="de-DE" sz="1400" kern="0"/>
          </a:p>
        </p:txBody>
      </p:sp>
      <p:cxnSp>
        <p:nvCxnSpPr>
          <p:cNvPr id="20" name="Gerade Verbindung mit Pfeil 14">
            <a:extLst>
              <a:ext uri="{FF2B5EF4-FFF2-40B4-BE49-F238E27FC236}">
                <a16:creationId xmlns:a16="http://schemas.microsoft.com/office/drawing/2014/main" id="{42B9A96F-F63C-353D-B7C9-9E13D2742B4F}"/>
              </a:ext>
            </a:extLst>
          </p:cNvPr>
          <p:cNvCxnSpPr>
            <a:cxnSpLocks/>
          </p:cNvCxnSpPr>
          <p:nvPr/>
        </p:nvCxnSpPr>
        <p:spPr bwMode="auto">
          <a:xfrm>
            <a:off x="3108486" y="1913263"/>
            <a:ext cx="12527" cy="438712"/>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21" name="Inhaltsplatzhalter 8">
            <a:extLst>
              <a:ext uri="{FF2B5EF4-FFF2-40B4-BE49-F238E27FC236}">
                <a16:creationId xmlns:a16="http://schemas.microsoft.com/office/drawing/2014/main" id="{17CA914B-879F-9AB4-9A17-857AE7A5FE02}"/>
              </a:ext>
            </a:extLst>
          </p:cNvPr>
          <p:cNvSpPr txBox="1">
            <a:spLocks/>
          </p:cNvSpPr>
          <p:nvPr/>
        </p:nvSpPr>
        <p:spPr bwMode="auto">
          <a:xfrm>
            <a:off x="273248" y="2341245"/>
            <a:ext cx="5904656" cy="311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1400"/>
              <a:t>Ggf. qualitative Exploration + (Weiter-)Entwicklung von Hypothesen</a:t>
            </a:r>
          </a:p>
        </p:txBody>
      </p:sp>
      <p:sp>
        <p:nvSpPr>
          <p:cNvPr id="22" name="Inhaltsplatzhalter 8">
            <a:extLst>
              <a:ext uri="{FF2B5EF4-FFF2-40B4-BE49-F238E27FC236}">
                <a16:creationId xmlns:a16="http://schemas.microsoft.com/office/drawing/2014/main" id="{53B6584E-A930-BE54-4662-372C63B96831}"/>
              </a:ext>
            </a:extLst>
          </p:cNvPr>
          <p:cNvSpPr txBox="1">
            <a:spLocks/>
          </p:cNvSpPr>
          <p:nvPr/>
        </p:nvSpPr>
        <p:spPr bwMode="auto">
          <a:xfrm>
            <a:off x="396888" y="3054291"/>
            <a:ext cx="5544095" cy="311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1400"/>
              <a:t>Dimensionalisierung</a:t>
            </a:r>
          </a:p>
        </p:txBody>
      </p:sp>
      <p:sp>
        <p:nvSpPr>
          <p:cNvPr id="23" name="Inhaltsplatzhalter 8">
            <a:extLst>
              <a:ext uri="{FF2B5EF4-FFF2-40B4-BE49-F238E27FC236}">
                <a16:creationId xmlns:a16="http://schemas.microsoft.com/office/drawing/2014/main" id="{8097129B-1F6F-411A-AE62-94036DE0D100}"/>
              </a:ext>
            </a:extLst>
          </p:cNvPr>
          <p:cNvSpPr txBox="1">
            <a:spLocks/>
          </p:cNvSpPr>
          <p:nvPr/>
        </p:nvSpPr>
        <p:spPr bwMode="auto">
          <a:xfrm>
            <a:off x="431799" y="3737803"/>
            <a:ext cx="5544095" cy="311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1400"/>
              <a:t>Operationalisierung + theorie- sowie empiriegeleitete Entwicklung eines Kategoriensystems</a:t>
            </a:r>
          </a:p>
        </p:txBody>
      </p:sp>
      <p:sp>
        <p:nvSpPr>
          <p:cNvPr id="24" name="Inhaltsplatzhalter 8">
            <a:extLst>
              <a:ext uri="{FF2B5EF4-FFF2-40B4-BE49-F238E27FC236}">
                <a16:creationId xmlns:a16="http://schemas.microsoft.com/office/drawing/2014/main" id="{2A9D2EA6-B49A-4EC9-CDAB-A47EAB18AAC5}"/>
              </a:ext>
            </a:extLst>
          </p:cNvPr>
          <p:cNvSpPr txBox="1">
            <a:spLocks/>
          </p:cNvSpPr>
          <p:nvPr/>
        </p:nvSpPr>
        <p:spPr bwMode="auto">
          <a:xfrm>
            <a:off x="-171584" y="4616119"/>
            <a:ext cx="7022788" cy="311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1400" dirty="0"/>
              <a:t>Probecodierung / Pretest + ggf. Verbesserung des Kategoriensystems</a:t>
            </a:r>
          </a:p>
        </p:txBody>
      </p:sp>
      <p:sp>
        <p:nvSpPr>
          <p:cNvPr id="25" name="Inhaltsplatzhalter 8">
            <a:extLst>
              <a:ext uri="{FF2B5EF4-FFF2-40B4-BE49-F238E27FC236}">
                <a16:creationId xmlns:a16="http://schemas.microsoft.com/office/drawing/2014/main" id="{65D376D6-9BBF-3167-ADAC-7471EA1FBDE8}"/>
              </a:ext>
            </a:extLst>
          </p:cNvPr>
          <p:cNvSpPr txBox="1">
            <a:spLocks/>
          </p:cNvSpPr>
          <p:nvPr/>
        </p:nvSpPr>
        <p:spPr bwMode="auto">
          <a:xfrm>
            <a:off x="-209178" y="5321333"/>
            <a:ext cx="6756223" cy="311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1400"/>
              <a:t>Stichprobenziehung</a:t>
            </a:r>
          </a:p>
        </p:txBody>
      </p:sp>
      <p:cxnSp>
        <p:nvCxnSpPr>
          <p:cNvPr id="26" name="Gerade Verbindung mit Pfeil 27">
            <a:extLst>
              <a:ext uri="{FF2B5EF4-FFF2-40B4-BE49-F238E27FC236}">
                <a16:creationId xmlns:a16="http://schemas.microsoft.com/office/drawing/2014/main" id="{2BEF9AA9-6E80-B176-0A45-75C905E7FA68}"/>
              </a:ext>
            </a:extLst>
          </p:cNvPr>
          <p:cNvCxnSpPr>
            <a:cxnSpLocks/>
          </p:cNvCxnSpPr>
          <p:nvPr/>
        </p:nvCxnSpPr>
        <p:spPr bwMode="auto">
          <a:xfrm>
            <a:off x="3101849" y="2597218"/>
            <a:ext cx="12527" cy="438712"/>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7" name="Gerade Verbindung mit Pfeil 28">
            <a:extLst>
              <a:ext uri="{FF2B5EF4-FFF2-40B4-BE49-F238E27FC236}">
                <a16:creationId xmlns:a16="http://schemas.microsoft.com/office/drawing/2014/main" id="{C508BF58-634F-8F23-6E1D-F082E0A1328F}"/>
              </a:ext>
            </a:extLst>
          </p:cNvPr>
          <p:cNvCxnSpPr>
            <a:cxnSpLocks/>
          </p:cNvCxnSpPr>
          <p:nvPr/>
        </p:nvCxnSpPr>
        <p:spPr bwMode="auto">
          <a:xfrm>
            <a:off x="3089695" y="3286003"/>
            <a:ext cx="12527" cy="438712"/>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8" name="Gerade Verbindung mit Pfeil 29">
            <a:extLst>
              <a:ext uri="{FF2B5EF4-FFF2-40B4-BE49-F238E27FC236}">
                <a16:creationId xmlns:a16="http://schemas.microsoft.com/office/drawing/2014/main" id="{440BCD13-1B05-84E1-A1B3-0455D08A2844}"/>
              </a:ext>
            </a:extLst>
          </p:cNvPr>
          <p:cNvCxnSpPr>
            <a:cxnSpLocks/>
          </p:cNvCxnSpPr>
          <p:nvPr/>
        </p:nvCxnSpPr>
        <p:spPr bwMode="auto">
          <a:xfrm>
            <a:off x="3089137" y="4207161"/>
            <a:ext cx="12527" cy="438712"/>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9" name="Gerade Verbindung mit Pfeil 30">
            <a:extLst>
              <a:ext uri="{FF2B5EF4-FFF2-40B4-BE49-F238E27FC236}">
                <a16:creationId xmlns:a16="http://schemas.microsoft.com/office/drawing/2014/main" id="{77260DB2-541A-C45A-4FCE-96CC25688611}"/>
              </a:ext>
            </a:extLst>
          </p:cNvPr>
          <p:cNvCxnSpPr>
            <a:cxnSpLocks/>
          </p:cNvCxnSpPr>
          <p:nvPr/>
        </p:nvCxnSpPr>
        <p:spPr bwMode="auto">
          <a:xfrm>
            <a:off x="3101664" y="4876883"/>
            <a:ext cx="12527" cy="438712"/>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30" name="Gerade Verbindung mit Pfeil 31">
            <a:extLst>
              <a:ext uri="{FF2B5EF4-FFF2-40B4-BE49-F238E27FC236}">
                <a16:creationId xmlns:a16="http://schemas.microsoft.com/office/drawing/2014/main" id="{2AC61D5D-059D-49FA-8C5A-BD5FED99459B}"/>
              </a:ext>
            </a:extLst>
          </p:cNvPr>
          <p:cNvCxnSpPr>
            <a:cxnSpLocks/>
          </p:cNvCxnSpPr>
          <p:nvPr/>
        </p:nvCxnSpPr>
        <p:spPr bwMode="auto">
          <a:xfrm>
            <a:off x="3102222" y="5573989"/>
            <a:ext cx="12527" cy="438712"/>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31" name="Inhaltsplatzhalter 8">
            <a:extLst>
              <a:ext uri="{FF2B5EF4-FFF2-40B4-BE49-F238E27FC236}">
                <a16:creationId xmlns:a16="http://schemas.microsoft.com/office/drawing/2014/main" id="{65499095-A909-4A71-FACA-82C06F169A4B}"/>
              </a:ext>
            </a:extLst>
          </p:cNvPr>
          <p:cNvSpPr txBox="1">
            <a:spLocks/>
          </p:cNvSpPr>
          <p:nvPr/>
        </p:nvSpPr>
        <p:spPr bwMode="auto">
          <a:xfrm>
            <a:off x="-192781" y="6060572"/>
            <a:ext cx="6756223" cy="311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1400"/>
              <a:t>Dateneingabe (Codierung) + -aufbereitung, </a:t>
            </a:r>
          </a:p>
          <a:p>
            <a:pPr algn="ctr">
              <a:spcBef>
                <a:spcPts val="0"/>
              </a:spcBef>
            </a:pPr>
            <a:r>
              <a:rPr lang="de-DE" sz="1400"/>
              <a:t>Datenanalyse und Interpretation </a:t>
            </a:r>
          </a:p>
        </p:txBody>
      </p:sp>
      <p:sp>
        <p:nvSpPr>
          <p:cNvPr id="32" name="Geschweifte Klammer rechts 33">
            <a:extLst>
              <a:ext uri="{FF2B5EF4-FFF2-40B4-BE49-F238E27FC236}">
                <a16:creationId xmlns:a16="http://schemas.microsoft.com/office/drawing/2014/main" id="{5A26D592-2AFE-E4FC-508B-544FD1241855}"/>
              </a:ext>
            </a:extLst>
          </p:cNvPr>
          <p:cNvSpPr/>
          <p:nvPr/>
        </p:nvSpPr>
        <p:spPr bwMode="auto">
          <a:xfrm>
            <a:off x="6316525" y="1713865"/>
            <a:ext cx="719249" cy="4671652"/>
          </a:xfrm>
          <a:prstGeom prst="rightBrace">
            <a:avLst/>
          </a:prstGeom>
          <a:noFill/>
          <a:ln w="28575" cap="flat" cmpd="sng" algn="ctr">
            <a:solidFill>
              <a:srgbClr val="00883A"/>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700" b="0" i="0" u="none" strike="noStrike" cap="none" normalizeH="0" baseline="0">
              <a:ln>
                <a:noFill/>
              </a:ln>
              <a:solidFill>
                <a:schemeClr val="tx1"/>
              </a:solidFill>
              <a:effectLst/>
              <a:latin typeface="Arial" charset="0"/>
              <a:cs typeface="Arial" charset="0"/>
            </a:endParaRPr>
          </a:p>
        </p:txBody>
      </p:sp>
      <p:cxnSp>
        <p:nvCxnSpPr>
          <p:cNvPr id="33" name="Gerade Verbindung mit Pfeil 34">
            <a:extLst>
              <a:ext uri="{FF2B5EF4-FFF2-40B4-BE49-F238E27FC236}">
                <a16:creationId xmlns:a16="http://schemas.microsoft.com/office/drawing/2014/main" id="{E23FA8DA-FFA9-D1D3-E5E9-12CB3A4D0128}"/>
              </a:ext>
            </a:extLst>
          </p:cNvPr>
          <p:cNvCxnSpPr>
            <a:cxnSpLocks/>
          </p:cNvCxnSpPr>
          <p:nvPr/>
        </p:nvCxnSpPr>
        <p:spPr bwMode="auto">
          <a:xfrm>
            <a:off x="3095400" y="6481672"/>
            <a:ext cx="12527" cy="438712"/>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2587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a:xfrm>
            <a:off x="838199" y="365126"/>
            <a:ext cx="11168271" cy="798656"/>
          </a:xfrm>
        </p:spPr>
        <p:txBody>
          <a:bodyPr>
            <a:normAutofit/>
          </a:bodyPr>
          <a:lstStyle/>
          <a:p>
            <a:r>
              <a:rPr lang="de-DE" dirty="0"/>
              <a:t>Abstrakte Darstellung entlang des empirischen Forschungsprozesses</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27</a:t>
            </a:fld>
            <a:endParaRPr lang="en-US" dirty="0"/>
          </a:p>
        </p:txBody>
      </p:sp>
      <p:sp>
        <p:nvSpPr>
          <p:cNvPr id="9" name="Inhaltsplatzhalter 8">
            <a:extLst>
              <a:ext uri="{FF2B5EF4-FFF2-40B4-BE49-F238E27FC236}">
                <a16:creationId xmlns:a16="http://schemas.microsoft.com/office/drawing/2014/main" id="{5B85B562-9EB1-CCDB-1BC6-DF52E991F359}"/>
              </a:ext>
            </a:extLst>
          </p:cNvPr>
          <p:cNvSpPr>
            <a:spLocks noGrp="1"/>
          </p:cNvSpPr>
          <p:nvPr>
            <p:ph idx="1"/>
          </p:nvPr>
        </p:nvSpPr>
        <p:spPr>
          <a:xfrm>
            <a:off x="372319" y="2071354"/>
            <a:ext cx="5544095" cy="424437"/>
          </a:xfrm>
        </p:spPr>
        <p:txBody>
          <a:bodyPr/>
          <a:lstStyle/>
          <a:p>
            <a:pPr marL="0" indent="0" algn="ctr">
              <a:buNone/>
            </a:pPr>
            <a:r>
              <a:rPr lang="de-DE" sz="2000" dirty="0"/>
              <a:t>Publikation / Vorträge / Medienverwertung</a:t>
            </a:r>
          </a:p>
        </p:txBody>
      </p:sp>
      <p:sp>
        <p:nvSpPr>
          <p:cNvPr id="15" name="Inhaltsplatzhalter 8">
            <a:extLst>
              <a:ext uri="{FF2B5EF4-FFF2-40B4-BE49-F238E27FC236}">
                <a16:creationId xmlns:a16="http://schemas.microsoft.com/office/drawing/2014/main" id="{F5D004DD-D41D-04BA-115C-72C3375B797B}"/>
              </a:ext>
            </a:extLst>
          </p:cNvPr>
          <p:cNvSpPr txBox="1">
            <a:spLocks/>
          </p:cNvSpPr>
          <p:nvPr/>
        </p:nvSpPr>
        <p:spPr bwMode="auto">
          <a:xfrm>
            <a:off x="372319" y="3286280"/>
            <a:ext cx="5544095" cy="311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2000"/>
              <a:t>Anwendung i.d. Praxis / Weiterentwicklung der Theorie / neue Forschung</a:t>
            </a:r>
            <a:endParaRPr lang="de-DE" sz="2000" kern="0"/>
          </a:p>
        </p:txBody>
      </p:sp>
      <p:cxnSp>
        <p:nvCxnSpPr>
          <p:cNvPr id="16" name="Gerade Verbindung mit Pfeil 7">
            <a:extLst>
              <a:ext uri="{FF2B5EF4-FFF2-40B4-BE49-F238E27FC236}">
                <a16:creationId xmlns:a16="http://schemas.microsoft.com/office/drawing/2014/main" id="{B04058C6-7446-44F0-0C49-4E573002E9D8}"/>
              </a:ext>
            </a:extLst>
          </p:cNvPr>
          <p:cNvCxnSpPr>
            <a:cxnSpLocks/>
          </p:cNvCxnSpPr>
          <p:nvPr/>
        </p:nvCxnSpPr>
        <p:spPr bwMode="auto">
          <a:xfrm>
            <a:off x="3097272" y="2695208"/>
            <a:ext cx="12527" cy="549170"/>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17" name="Inhaltsplatzhalter 8">
            <a:extLst>
              <a:ext uri="{FF2B5EF4-FFF2-40B4-BE49-F238E27FC236}">
                <a16:creationId xmlns:a16="http://schemas.microsoft.com/office/drawing/2014/main" id="{2A695177-E435-2A8E-9E01-C7016610E0F8}"/>
              </a:ext>
            </a:extLst>
          </p:cNvPr>
          <p:cNvSpPr txBox="1">
            <a:spLocks/>
          </p:cNvSpPr>
          <p:nvPr/>
        </p:nvSpPr>
        <p:spPr bwMode="auto">
          <a:xfrm>
            <a:off x="6214392" y="2249887"/>
            <a:ext cx="3011288" cy="71990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2000" kern="0" dirty="0">
                <a:solidFill>
                  <a:schemeClr val="bg1">
                    <a:lumMod val="50000"/>
                  </a:schemeClr>
                </a:solidFill>
              </a:rPr>
              <a:t>Verwertungs-</a:t>
            </a:r>
          </a:p>
          <a:p>
            <a:pPr algn="ctr">
              <a:spcBef>
                <a:spcPts val="0"/>
              </a:spcBef>
            </a:pPr>
            <a:r>
              <a:rPr lang="de-DE" sz="2000" kern="0" dirty="0">
                <a:solidFill>
                  <a:schemeClr val="bg1">
                    <a:lumMod val="50000"/>
                  </a:schemeClr>
                </a:solidFill>
              </a:rPr>
              <a:t>Zusammenhang</a:t>
            </a:r>
          </a:p>
          <a:p>
            <a:pPr algn="ctr">
              <a:spcBef>
                <a:spcPts val="0"/>
              </a:spcBef>
            </a:pPr>
            <a:r>
              <a:rPr lang="de-DE" sz="1600" kern="0" dirty="0">
                <a:solidFill>
                  <a:schemeClr val="bg1">
                    <a:lumMod val="50000"/>
                  </a:schemeClr>
                </a:solidFill>
              </a:rPr>
              <a:t>(vgl. Rössler:</a:t>
            </a:r>
          </a:p>
          <a:p>
            <a:pPr algn="ctr">
              <a:spcBef>
                <a:spcPts val="0"/>
              </a:spcBef>
            </a:pPr>
            <a:r>
              <a:rPr lang="de-DE" sz="1600" kern="0" dirty="0">
                <a:solidFill>
                  <a:schemeClr val="bg1">
                    <a:lumMod val="50000"/>
                  </a:schemeClr>
                </a:solidFill>
              </a:rPr>
              <a:t>„Forschungsprozess“)</a:t>
            </a:r>
          </a:p>
        </p:txBody>
      </p:sp>
      <p:sp>
        <p:nvSpPr>
          <p:cNvPr id="18" name="Geschweifte Klammer rechts 23">
            <a:extLst>
              <a:ext uri="{FF2B5EF4-FFF2-40B4-BE49-F238E27FC236}">
                <a16:creationId xmlns:a16="http://schemas.microsoft.com/office/drawing/2014/main" id="{AFAA72E9-BA34-ACD7-C740-48568441C18A}"/>
              </a:ext>
            </a:extLst>
          </p:cNvPr>
          <p:cNvSpPr/>
          <p:nvPr/>
        </p:nvSpPr>
        <p:spPr bwMode="auto">
          <a:xfrm>
            <a:off x="5939631" y="2022173"/>
            <a:ext cx="719249" cy="1799701"/>
          </a:xfrm>
          <a:prstGeom prst="rightBrace">
            <a:avLst>
              <a:gd name="adj1" fmla="val 8333"/>
              <a:gd name="adj2" fmla="val 50529"/>
            </a:avLst>
          </a:prstGeom>
          <a:noFill/>
          <a:ln w="28575" cap="flat" cmpd="sng" algn="ctr">
            <a:solidFill>
              <a:srgbClr val="00883A"/>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700" b="0" i="0" u="none" strike="noStrike" cap="none" normalizeH="0" baseline="0">
              <a:ln>
                <a:noFill/>
              </a:ln>
              <a:solidFill>
                <a:schemeClr val="tx1"/>
              </a:solidFill>
              <a:effectLst/>
              <a:latin typeface="Arial" charset="0"/>
              <a:cs typeface="Arial" charset="0"/>
            </a:endParaRPr>
          </a:p>
        </p:txBody>
      </p:sp>
      <p:cxnSp>
        <p:nvCxnSpPr>
          <p:cNvPr id="19" name="Gerade Verbindung mit Pfeil 12">
            <a:extLst>
              <a:ext uri="{FF2B5EF4-FFF2-40B4-BE49-F238E27FC236}">
                <a16:creationId xmlns:a16="http://schemas.microsoft.com/office/drawing/2014/main" id="{36B93160-0A14-71DD-B9F9-61F5B8EBDD31}"/>
              </a:ext>
            </a:extLst>
          </p:cNvPr>
          <p:cNvCxnSpPr>
            <a:cxnSpLocks/>
          </p:cNvCxnSpPr>
          <p:nvPr/>
        </p:nvCxnSpPr>
        <p:spPr bwMode="auto">
          <a:xfrm>
            <a:off x="3089201" y="1558927"/>
            <a:ext cx="6263" cy="463436"/>
          </a:xfrm>
          <a:prstGeom prst="straightConnector1">
            <a:avLst/>
          </a:prstGeom>
          <a:ln w="12382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84571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CE1AE2-307D-B791-B144-51B83819EF36}"/>
              </a:ext>
            </a:extLst>
          </p:cNvPr>
          <p:cNvSpPr>
            <a:spLocks noGrp="1"/>
          </p:cNvSpPr>
          <p:nvPr>
            <p:ph idx="1"/>
          </p:nvPr>
        </p:nvSpPr>
        <p:spPr/>
        <p:txBody>
          <a:bodyPr>
            <a:normAutofit/>
          </a:bodyPr>
          <a:lstStyle/>
          <a:p>
            <a:pPr marL="457200" indent="-457200">
              <a:buFont typeface="+mj-lt"/>
              <a:buAutoNum type="arabicPeriod"/>
            </a:pPr>
            <a:r>
              <a:rPr lang="de-DE" b="1" dirty="0"/>
              <a:t>Entwicklung des Kategoriensystems: </a:t>
            </a:r>
            <a:r>
              <a:rPr lang="de-DE" dirty="0"/>
              <a:t>Hier werden die zentralen Merkmale festgelegt, nach denen Texte analysiert werden. Dies geschieht oft auf Basis theoretischer Überlegungen oder durch qualitative Exploration des Materials.</a:t>
            </a:r>
          </a:p>
          <a:p>
            <a:pPr marL="457200" indent="-457200">
              <a:buFont typeface="+mj-lt"/>
              <a:buAutoNum type="arabicPeriod"/>
            </a:pPr>
            <a:r>
              <a:rPr lang="de-DE" b="1" dirty="0"/>
              <a:t>Codebuch und </a:t>
            </a:r>
            <a:r>
              <a:rPr lang="de-DE" b="1" dirty="0" err="1"/>
              <a:t>Codierschulung</a:t>
            </a:r>
            <a:r>
              <a:rPr lang="de-DE" b="1" dirty="0"/>
              <a:t>: </a:t>
            </a:r>
            <a:r>
              <a:rPr lang="de-DE" dirty="0"/>
              <a:t>Ein detailliertes Codebuch wird erstellt, das die Kategorien und Variablen definiert und operationalisiert. </a:t>
            </a:r>
            <a:r>
              <a:rPr lang="de-DE" dirty="0" err="1"/>
              <a:t>Codierer:innen</a:t>
            </a:r>
            <a:r>
              <a:rPr lang="de-DE" dirty="0"/>
              <a:t> werden geschult, um eine hohe Reliabilität zu gewährleisten.</a:t>
            </a:r>
          </a:p>
          <a:p>
            <a:pPr marL="457200" indent="-457200">
              <a:buFont typeface="+mj-lt"/>
              <a:buAutoNum type="arabicPeriod"/>
            </a:pPr>
            <a:r>
              <a:rPr lang="de-DE" b="1" dirty="0"/>
              <a:t>Pretest-Codierung: </a:t>
            </a:r>
            <a:r>
              <a:rPr lang="de-DE" dirty="0"/>
              <a:t>Eine allererste Codierung beziehungsweise Annotation der Texte findet statt, bei der die definierten Merkmale systematisch erfasst werden. Alle </a:t>
            </a:r>
            <a:r>
              <a:rPr lang="de-DE" dirty="0" err="1"/>
              <a:t>Codierer:innen</a:t>
            </a:r>
            <a:r>
              <a:rPr lang="de-DE" dirty="0"/>
              <a:t> sammeln Fälle, bei denen sie sich unsicher waren.</a:t>
            </a:r>
          </a:p>
        </p:txBody>
      </p:sp>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a:xfrm>
            <a:off x="838199" y="365126"/>
            <a:ext cx="11168271" cy="798656"/>
          </a:xfrm>
        </p:spPr>
        <p:txBody>
          <a:bodyPr>
            <a:normAutofit/>
          </a:bodyPr>
          <a:lstStyle/>
          <a:p>
            <a:r>
              <a:rPr lang="de-DE" dirty="0"/>
              <a:t>Vereinfachte „Hands-on“-Darstellung des Ablaufs der Inhaltsanalyse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28</a:t>
            </a:fld>
            <a:endParaRPr lang="en-US" dirty="0"/>
          </a:p>
        </p:txBody>
      </p:sp>
    </p:spTree>
    <p:extLst>
      <p:ext uri="{BB962C8B-B14F-4D97-AF65-F5344CB8AC3E}">
        <p14:creationId xmlns:p14="http://schemas.microsoft.com/office/powerpoint/2010/main" val="379059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CE1AE2-307D-B791-B144-51B83819EF36}"/>
              </a:ext>
            </a:extLst>
          </p:cNvPr>
          <p:cNvSpPr>
            <a:spLocks noGrp="1"/>
          </p:cNvSpPr>
          <p:nvPr>
            <p:ph idx="1"/>
          </p:nvPr>
        </p:nvSpPr>
        <p:spPr/>
        <p:txBody>
          <a:bodyPr>
            <a:normAutofit lnSpcReduction="10000"/>
          </a:bodyPr>
          <a:lstStyle/>
          <a:p>
            <a:pPr marL="457200" indent="-457200">
              <a:buFont typeface="+mj-lt"/>
              <a:buAutoNum type="arabicPeriod" startAt="4"/>
            </a:pPr>
            <a:r>
              <a:rPr lang="de-DE" b="1" dirty="0"/>
              <a:t>Prüfung der </a:t>
            </a:r>
            <a:r>
              <a:rPr lang="de-DE" b="1" dirty="0" err="1"/>
              <a:t>Intercoder</a:t>
            </a:r>
            <a:r>
              <a:rPr lang="de-DE" b="1" dirty="0"/>
              <a:t>-Reliabilität: </a:t>
            </a:r>
            <a:r>
              <a:rPr lang="de-DE" dirty="0"/>
              <a:t>Um die Konsistenz der Codierungen sicherzustellen, wird die Übereinstimmung zwischen verschiedenen </a:t>
            </a:r>
            <a:r>
              <a:rPr lang="de-DE" dirty="0" err="1"/>
              <a:t>Codierer:innen</a:t>
            </a:r>
            <a:r>
              <a:rPr lang="de-DE" dirty="0"/>
              <a:t> überprüft, z.B. mit Krippendorffs Alpha. Basierend auf dem Feedback der </a:t>
            </a:r>
            <a:r>
              <a:rPr lang="de-DE" dirty="0" err="1"/>
              <a:t>Codierer:innen</a:t>
            </a:r>
            <a:r>
              <a:rPr lang="de-DE" dirty="0"/>
              <a:t> aus dem Pretest und den Reliabilitätsergebnissen wird das Codebuch überarbeitet, um die intersubjektive Nachvollziehbarkeit und Reproduzierbarkeit der Ergebnisse zu erhöhen.</a:t>
            </a:r>
          </a:p>
          <a:p>
            <a:pPr marL="457200" indent="-457200">
              <a:buFont typeface="+mj-lt"/>
              <a:buAutoNum type="arabicPeriod" startAt="4"/>
            </a:pPr>
            <a:r>
              <a:rPr lang="de-DE" b="1" dirty="0"/>
              <a:t>Verbesserung des Kategoriensystems: </a:t>
            </a:r>
            <a:r>
              <a:rPr lang="de-DE" dirty="0"/>
              <a:t>Schritte 3 und 4 werden so lange wiederholt, bis sich bei dem </a:t>
            </a:r>
            <a:r>
              <a:rPr lang="de-DE" dirty="0" err="1"/>
              <a:t>Intercoder</a:t>
            </a:r>
            <a:r>
              <a:rPr lang="de-DE" dirty="0"/>
              <a:t>-Reliabilitätstests zufriedenstellende Reliabilitätswerte ergeben. Nun werden alle Texte basierend auf dem finalen Entwurf des Codebuchs codiert.</a:t>
            </a:r>
          </a:p>
          <a:p>
            <a:pPr marL="457200" indent="-457200">
              <a:buFont typeface="+mj-lt"/>
              <a:buAutoNum type="arabicPeriod" startAt="4"/>
            </a:pPr>
            <a:r>
              <a:rPr lang="de-DE" b="1" dirty="0"/>
              <a:t>Analyse und Interpretation: </a:t>
            </a:r>
            <a:r>
              <a:rPr lang="de-DE" dirty="0"/>
              <a:t>Die codierten Daten werden schließlich mittels R analysiert, d.h. statistisch ausgewertet und interpretiert.</a:t>
            </a:r>
          </a:p>
        </p:txBody>
      </p:sp>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a:xfrm>
            <a:off x="838199" y="365126"/>
            <a:ext cx="11168271" cy="798656"/>
          </a:xfrm>
        </p:spPr>
        <p:txBody>
          <a:bodyPr>
            <a:normAutofit/>
          </a:bodyPr>
          <a:lstStyle/>
          <a:p>
            <a:r>
              <a:rPr lang="de-DE" dirty="0"/>
              <a:t>Vereinfachte „Hands-on“-Darstellung des Ablaufs der Inhaltsanalyse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29</a:t>
            </a:fld>
            <a:endParaRPr lang="en-US" dirty="0"/>
          </a:p>
        </p:txBody>
      </p:sp>
    </p:spTree>
    <p:extLst>
      <p:ext uri="{BB962C8B-B14F-4D97-AF65-F5344CB8AC3E}">
        <p14:creationId xmlns:p14="http://schemas.microsoft.com/office/powerpoint/2010/main" val="118828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Literaturempfehlung</a:t>
            </a:r>
          </a:p>
        </p:txBody>
      </p:sp>
      <p:pic>
        <p:nvPicPr>
          <p:cNvPr id="4" name="Grafik 3">
            <a:extLst>
              <a:ext uri="{FF2B5EF4-FFF2-40B4-BE49-F238E27FC236}">
                <a16:creationId xmlns:a16="http://schemas.microsoft.com/office/drawing/2014/main" id="{818C2CA8-60CE-4826-A11E-AACC7337F772}"/>
              </a:ext>
            </a:extLst>
          </p:cNvPr>
          <p:cNvPicPr>
            <a:picLocks noChangeAspect="1"/>
          </p:cNvPicPr>
          <p:nvPr/>
        </p:nvPicPr>
        <p:blipFill>
          <a:blip r:embed="rId2" cstate="print">
            <a:extLst>
              <a:ext uri="{28A0092B-C50C-407E-A947-70E740481C1C}">
                <a14:useLocalDpi xmlns:a14="http://schemas.microsoft.com/office/drawing/2010/main" val="0"/>
              </a:ext>
            </a:extLst>
          </a:blip>
          <a:srcRect t="269" b="269"/>
          <a:stretch/>
        </p:blipFill>
        <p:spPr>
          <a:xfrm>
            <a:off x="3554087" y="1824025"/>
            <a:ext cx="2961197" cy="421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prechblase: oval 7">
            <a:extLst>
              <a:ext uri="{FF2B5EF4-FFF2-40B4-BE49-F238E27FC236}">
                <a16:creationId xmlns:a16="http://schemas.microsoft.com/office/drawing/2014/main" id="{49E3C267-4D5E-40AE-AC7C-B3A36F48FC06}"/>
              </a:ext>
            </a:extLst>
          </p:cNvPr>
          <p:cNvSpPr/>
          <p:nvPr/>
        </p:nvSpPr>
        <p:spPr>
          <a:xfrm rot="20541608" flipH="1">
            <a:off x="937753" y="1820835"/>
            <a:ext cx="2843841" cy="17224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Erhältlich via UB (auch elektronisch)</a:t>
            </a:r>
          </a:p>
        </p:txBody>
      </p:sp>
      <p:pic>
        <p:nvPicPr>
          <p:cNvPr id="3" name="Grafik 3">
            <a:extLst>
              <a:ext uri="{FF2B5EF4-FFF2-40B4-BE49-F238E27FC236}">
                <a16:creationId xmlns:a16="http://schemas.microsoft.com/office/drawing/2014/main" id="{46C3AED1-532D-B190-AF8C-2435A022DEE1}"/>
              </a:ext>
            </a:extLst>
          </p:cNvPr>
          <p:cNvPicPr>
            <a:picLocks noChangeAspect="1"/>
          </p:cNvPicPr>
          <p:nvPr/>
        </p:nvPicPr>
        <p:blipFill>
          <a:blip r:embed="rId3">
            <a:extLst>
              <a:ext uri="{28A0092B-C50C-407E-A947-70E740481C1C}">
                <a14:useLocalDpi xmlns:a14="http://schemas.microsoft.com/office/drawing/2010/main" val="0"/>
              </a:ext>
            </a:extLst>
          </a:blip>
          <a:srcRect l="2013" r="7861"/>
          <a:stretch/>
        </p:blipFill>
        <p:spPr>
          <a:xfrm>
            <a:off x="8282820" y="3351319"/>
            <a:ext cx="2085826" cy="2429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prechblase: oval 7">
            <a:extLst>
              <a:ext uri="{FF2B5EF4-FFF2-40B4-BE49-F238E27FC236}">
                <a16:creationId xmlns:a16="http://schemas.microsoft.com/office/drawing/2014/main" id="{EFABDA6E-F54D-C8FF-BF70-CD89133741C2}"/>
              </a:ext>
            </a:extLst>
          </p:cNvPr>
          <p:cNvSpPr/>
          <p:nvPr/>
        </p:nvSpPr>
        <p:spPr>
          <a:xfrm rot="20541608" flipH="1">
            <a:off x="7089304" y="2337371"/>
            <a:ext cx="2253978" cy="12849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datenanalyse.ifkw.lmu.de/</a:t>
            </a:r>
          </a:p>
        </p:txBody>
      </p:sp>
    </p:spTree>
    <p:extLst>
      <p:ext uri="{BB962C8B-B14F-4D97-AF65-F5344CB8AC3E}">
        <p14:creationId xmlns:p14="http://schemas.microsoft.com/office/powerpoint/2010/main" val="314014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a:xfrm>
            <a:off x="838199" y="365126"/>
            <a:ext cx="11168271" cy="798656"/>
          </a:xfrm>
        </p:spPr>
        <p:txBody>
          <a:bodyPr>
            <a:normAutofit/>
          </a:bodyPr>
          <a:lstStyle/>
          <a:p>
            <a:r>
              <a:rPr lang="de-DE" dirty="0"/>
              <a:t>Zusammengefasst:</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30</a:t>
            </a:fld>
            <a:endParaRPr lang="en-US" dirty="0"/>
          </a:p>
        </p:txBody>
      </p:sp>
      <p:sp>
        <p:nvSpPr>
          <p:cNvPr id="8" name="Inhaltsplatzhalter 8">
            <a:extLst>
              <a:ext uri="{FF2B5EF4-FFF2-40B4-BE49-F238E27FC236}">
                <a16:creationId xmlns:a16="http://schemas.microsoft.com/office/drawing/2014/main" id="{33183D07-B2FA-2315-AA07-1647D9382D9A}"/>
              </a:ext>
            </a:extLst>
          </p:cNvPr>
          <p:cNvSpPr txBox="1">
            <a:spLocks/>
          </p:cNvSpPr>
          <p:nvPr/>
        </p:nvSpPr>
        <p:spPr bwMode="auto">
          <a:xfrm>
            <a:off x="9092028" y="1004230"/>
            <a:ext cx="3011288" cy="71990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1600" kern="0" dirty="0">
                <a:solidFill>
                  <a:schemeClr val="bg1">
                    <a:lumMod val="50000"/>
                  </a:schemeClr>
                </a:solidFill>
              </a:rPr>
              <a:t>vgl. Rössler:</a:t>
            </a:r>
          </a:p>
          <a:p>
            <a:pPr algn="ctr">
              <a:spcBef>
                <a:spcPts val="0"/>
              </a:spcBef>
            </a:pPr>
            <a:r>
              <a:rPr lang="de-DE" sz="1600" kern="0" dirty="0">
                <a:solidFill>
                  <a:schemeClr val="bg1">
                    <a:lumMod val="50000"/>
                  </a:schemeClr>
                </a:solidFill>
              </a:rPr>
              <a:t>„Forschungsprozess“</a:t>
            </a:r>
          </a:p>
        </p:txBody>
      </p:sp>
      <p:pic>
        <p:nvPicPr>
          <p:cNvPr id="12" name="Grafik 5" descr="Blaupause mit einfarbiger Füllung">
            <a:extLst>
              <a:ext uri="{FF2B5EF4-FFF2-40B4-BE49-F238E27FC236}">
                <a16:creationId xmlns:a16="http://schemas.microsoft.com/office/drawing/2014/main" id="{AA71A6AE-9619-6A2D-E4F8-EE8D46F734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8937" y="1254520"/>
            <a:ext cx="1385303" cy="1385303"/>
          </a:xfrm>
          <a:prstGeom prst="rect">
            <a:avLst/>
          </a:prstGeom>
        </p:spPr>
      </p:pic>
      <p:pic>
        <p:nvPicPr>
          <p:cNvPr id="13" name="Grafik 10" descr="Workflow mit einfarbiger Füllung">
            <a:extLst>
              <a:ext uri="{FF2B5EF4-FFF2-40B4-BE49-F238E27FC236}">
                <a16:creationId xmlns:a16="http://schemas.microsoft.com/office/drawing/2014/main" id="{73BDE3E8-910C-511B-C5C5-1A124388FD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1595" y="3314451"/>
            <a:ext cx="1333806" cy="1333806"/>
          </a:xfrm>
          <a:prstGeom prst="rect">
            <a:avLst/>
          </a:prstGeom>
        </p:spPr>
      </p:pic>
      <p:pic>
        <p:nvPicPr>
          <p:cNvPr id="14" name="Grafik 26" descr="Klemmbrett gemischt mit einfarbiger Füllung">
            <a:extLst>
              <a:ext uri="{FF2B5EF4-FFF2-40B4-BE49-F238E27FC236}">
                <a16:creationId xmlns:a16="http://schemas.microsoft.com/office/drawing/2014/main" id="{D7DAD673-B661-EF85-4F24-735C0237EE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0052" y="1281773"/>
            <a:ext cx="1385303" cy="1385303"/>
          </a:xfrm>
          <a:prstGeom prst="rect">
            <a:avLst/>
          </a:prstGeom>
        </p:spPr>
      </p:pic>
      <p:pic>
        <p:nvPicPr>
          <p:cNvPr id="15" name="Grafik 28" descr="Hammer mit einfarbiger Füllung">
            <a:extLst>
              <a:ext uri="{FF2B5EF4-FFF2-40B4-BE49-F238E27FC236}">
                <a16:creationId xmlns:a16="http://schemas.microsoft.com/office/drawing/2014/main" id="{B1537B06-F59F-A7D0-DD89-897B5657C5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75462" y="3295921"/>
            <a:ext cx="1249707" cy="1249707"/>
          </a:xfrm>
          <a:prstGeom prst="rect">
            <a:avLst/>
          </a:prstGeom>
        </p:spPr>
      </p:pic>
      <p:sp>
        <p:nvSpPr>
          <p:cNvPr id="16" name="Inhaltsplatzhalter 2">
            <a:extLst>
              <a:ext uri="{FF2B5EF4-FFF2-40B4-BE49-F238E27FC236}">
                <a16:creationId xmlns:a16="http://schemas.microsoft.com/office/drawing/2014/main" id="{130B7097-4F3E-C974-0D7C-C4D9174D52DF}"/>
              </a:ext>
            </a:extLst>
          </p:cNvPr>
          <p:cNvSpPr>
            <a:spLocks noGrp="1"/>
          </p:cNvSpPr>
          <p:nvPr>
            <p:ph idx="1"/>
          </p:nvPr>
        </p:nvSpPr>
        <p:spPr>
          <a:xfrm>
            <a:off x="2006668" y="4648257"/>
            <a:ext cx="4586229" cy="2364830"/>
          </a:xfrm>
        </p:spPr>
        <p:txBody>
          <a:bodyPr/>
          <a:lstStyle/>
          <a:p>
            <a:pPr marL="0" indent="0" algn="ctr">
              <a:buNone/>
            </a:pPr>
            <a:r>
              <a:rPr lang="de-DE" b="1" dirty="0"/>
              <a:t>Entwicklungsphase</a:t>
            </a:r>
          </a:p>
          <a:p>
            <a:pPr marL="171450" indent="-171450" algn="ctr">
              <a:buFont typeface="Wingdings" panose="05000000000000000000" pitchFamily="2" charset="2"/>
              <a:buChar char="§"/>
            </a:pPr>
            <a:r>
              <a:rPr lang="de-DE" sz="2000" dirty="0"/>
              <a:t>Theoriegeleitete Kategorienbildung</a:t>
            </a:r>
            <a:endParaRPr lang="de-DE" sz="2000" kern="1200" dirty="0"/>
          </a:p>
          <a:p>
            <a:pPr marL="171450" indent="-171450" algn="ctr">
              <a:buFont typeface="Wingdings" panose="05000000000000000000" pitchFamily="2" charset="2"/>
              <a:buChar char="§"/>
            </a:pPr>
            <a:r>
              <a:rPr lang="de-DE" sz="2000" dirty="0" err="1"/>
              <a:t>Empiriegeleitete</a:t>
            </a:r>
            <a:r>
              <a:rPr lang="de-DE" sz="2000" dirty="0"/>
              <a:t> Kategorienbildung</a:t>
            </a:r>
            <a:endParaRPr lang="de-DE" sz="3600" b="1" dirty="0"/>
          </a:p>
          <a:p>
            <a:endParaRPr lang="de-DE" dirty="0"/>
          </a:p>
          <a:p>
            <a:endParaRPr lang="de-DE" dirty="0"/>
          </a:p>
        </p:txBody>
      </p:sp>
      <p:sp>
        <p:nvSpPr>
          <p:cNvPr id="17" name="Inhaltsplatzhalter 2">
            <a:extLst>
              <a:ext uri="{FF2B5EF4-FFF2-40B4-BE49-F238E27FC236}">
                <a16:creationId xmlns:a16="http://schemas.microsoft.com/office/drawing/2014/main" id="{E585F972-7B7F-25A5-6CA2-AA1AD8DFF431}"/>
              </a:ext>
            </a:extLst>
          </p:cNvPr>
          <p:cNvSpPr txBox="1">
            <a:spLocks/>
          </p:cNvSpPr>
          <p:nvPr/>
        </p:nvSpPr>
        <p:spPr>
          <a:xfrm>
            <a:off x="180790" y="2590192"/>
            <a:ext cx="3502876" cy="236483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a:t>Planungsphase</a:t>
            </a:r>
          </a:p>
          <a:p>
            <a:pPr marL="171450" indent="-171450" algn="ctr"/>
            <a:r>
              <a:rPr lang="de-DE" sz="2000" dirty="0"/>
              <a:t>Problemstellung</a:t>
            </a:r>
          </a:p>
          <a:p>
            <a:pPr marL="171450" indent="-171450" algn="ctr"/>
            <a:r>
              <a:rPr lang="de-DE" sz="2000" dirty="0"/>
              <a:t>Projektplanung</a:t>
            </a:r>
          </a:p>
          <a:p>
            <a:pPr marL="171450" indent="-171450" algn="ctr"/>
            <a:r>
              <a:rPr lang="de-DE" sz="2000" dirty="0"/>
              <a:t>Hypothesenbildung</a:t>
            </a:r>
            <a:endParaRPr lang="de-DE" sz="3600" dirty="0"/>
          </a:p>
          <a:p>
            <a:endParaRPr lang="de-DE" dirty="0"/>
          </a:p>
        </p:txBody>
      </p:sp>
      <p:sp>
        <p:nvSpPr>
          <p:cNvPr id="18" name="Inhaltsplatzhalter 2">
            <a:extLst>
              <a:ext uri="{FF2B5EF4-FFF2-40B4-BE49-F238E27FC236}">
                <a16:creationId xmlns:a16="http://schemas.microsoft.com/office/drawing/2014/main" id="{89EFF087-C0EC-FD92-B3CC-6FDA634FE81A}"/>
              </a:ext>
            </a:extLst>
          </p:cNvPr>
          <p:cNvSpPr txBox="1">
            <a:spLocks/>
          </p:cNvSpPr>
          <p:nvPr/>
        </p:nvSpPr>
        <p:spPr>
          <a:xfrm>
            <a:off x="5261266" y="2590192"/>
            <a:ext cx="3502876" cy="236483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a:t>Testphase</a:t>
            </a:r>
          </a:p>
          <a:p>
            <a:pPr marL="171450" indent="-171450" algn="ctr"/>
            <a:r>
              <a:rPr lang="de-DE" sz="2000" dirty="0"/>
              <a:t>Probecodierung </a:t>
            </a:r>
          </a:p>
          <a:p>
            <a:pPr marL="171450" indent="-171450" algn="ctr"/>
            <a:r>
              <a:rPr lang="de-DE" sz="2000" dirty="0" err="1"/>
              <a:t>Validitäts</a:t>
            </a:r>
            <a:r>
              <a:rPr lang="de-DE" sz="2000" dirty="0"/>
              <a:t>- und Reliabilitätstests</a:t>
            </a:r>
          </a:p>
        </p:txBody>
      </p:sp>
      <p:sp>
        <p:nvSpPr>
          <p:cNvPr id="21" name="Inhaltsplatzhalter 2">
            <a:extLst>
              <a:ext uri="{FF2B5EF4-FFF2-40B4-BE49-F238E27FC236}">
                <a16:creationId xmlns:a16="http://schemas.microsoft.com/office/drawing/2014/main" id="{94D3469A-F250-55A7-0961-FA8E4A903A75}"/>
              </a:ext>
            </a:extLst>
          </p:cNvPr>
          <p:cNvSpPr txBox="1">
            <a:spLocks/>
          </p:cNvSpPr>
          <p:nvPr/>
        </p:nvSpPr>
        <p:spPr>
          <a:xfrm>
            <a:off x="7267278" y="4481129"/>
            <a:ext cx="4387471" cy="236483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a:t>Anwendungsphase</a:t>
            </a:r>
          </a:p>
          <a:p>
            <a:pPr marL="171450" indent="-171450" algn="ctr"/>
            <a:r>
              <a:rPr lang="de-DE" sz="2000" dirty="0"/>
              <a:t>Datenerfassung und –</a:t>
            </a:r>
            <a:r>
              <a:rPr lang="de-DE" sz="2000" dirty="0" err="1"/>
              <a:t>aufbereitung</a:t>
            </a:r>
            <a:endParaRPr lang="de-DE" sz="2000" dirty="0"/>
          </a:p>
          <a:p>
            <a:pPr marL="171450" indent="-171450" algn="ctr"/>
            <a:r>
              <a:rPr lang="de-DE" sz="2000" dirty="0"/>
              <a:t>Datenkontrolle und –</a:t>
            </a:r>
            <a:r>
              <a:rPr lang="de-DE" sz="2000" dirty="0" err="1"/>
              <a:t>bereinigung</a:t>
            </a:r>
            <a:endParaRPr lang="de-DE" sz="2000" dirty="0"/>
          </a:p>
          <a:p>
            <a:pPr marL="171450" indent="-171450" algn="ctr"/>
            <a:r>
              <a:rPr lang="de-DE" sz="2000" dirty="0"/>
              <a:t>Auswertung</a:t>
            </a:r>
          </a:p>
        </p:txBody>
      </p:sp>
    </p:spTree>
    <p:extLst>
      <p:ext uri="{BB962C8B-B14F-4D97-AF65-F5344CB8AC3E}">
        <p14:creationId xmlns:p14="http://schemas.microsoft.com/office/powerpoint/2010/main" val="738154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7. Untersuchungseinheiten der Inhaltsanalyse</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31</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Tree>
    <p:extLst>
      <p:ext uri="{BB962C8B-B14F-4D97-AF65-F5344CB8AC3E}">
        <p14:creationId xmlns:p14="http://schemas.microsoft.com/office/powerpoint/2010/main" val="1905117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a:xfrm>
            <a:off x="838199" y="365126"/>
            <a:ext cx="11168271" cy="798656"/>
          </a:xfrm>
        </p:spPr>
        <p:txBody>
          <a:bodyPr>
            <a:normAutofit/>
          </a:bodyPr>
          <a:lstStyle/>
          <a:p>
            <a:r>
              <a:rPr lang="de-DE" dirty="0"/>
              <a:t>Untersuchungseinheiten der Inhaltsanalyse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32</a:t>
            </a:fld>
            <a:endParaRPr lang="en-US" dirty="0"/>
          </a:p>
        </p:txBody>
      </p:sp>
      <p:pic>
        <p:nvPicPr>
          <p:cNvPr id="8" name="Grafik 16" descr="Asien mit einfarbiger Füllung">
            <a:extLst>
              <a:ext uri="{FF2B5EF4-FFF2-40B4-BE49-F238E27FC236}">
                <a16:creationId xmlns:a16="http://schemas.microsoft.com/office/drawing/2014/main" id="{6D62EDD1-B77C-FD40-513B-F3CE86ED8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3008" y="4134482"/>
            <a:ext cx="1796929" cy="1796929"/>
          </a:xfrm>
          <a:prstGeom prst="rect">
            <a:avLst/>
          </a:prstGeom>
        </p:spPr>
      </p:pic>
      <p:pic>
        <p:nvPicPr>
          <p:cNvPr id="11" name="Grafik 22" descr="Mathematik mit einfarbiger Füllung">
            <a:extLst>
              <a:ext uri="{FF2B5EF4-FFF2-40B4-BE49-F238E27FC236}">
                <a16:creationId xmlns:a16="http://schemas.microsoft.com/office/drawing/2014/main" id="{D971EC83-A118-3684-0EFF-1840F8C922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2819" y="2342240"/>
            <a:ext cx="1243776" cy="1243776"/>
          </a:xfrm>
          <a:prstGeom prst="rect">
            <a:avLst/>
          </a:prstGeom>
        </p:spPr>
      </p:pic>
      <p:grpSp>
        <p:nvGrpSpPr>
          <p:cNvPr id="6" name="Group 5">
            <a:extLst>
              <a:ext uri="{FF2B5EF4-FFF2-40B4-BE49-F238E27FC236}">
                <a16:creationId xmlns:a16="http://schemas.microsoft.com/office/drawing/2014/main" id="{6FA1A97C-BFCB-51EE-730D-D3FBB4572C3C}"/>
              </a:ext>
            </a:extLst>
          </p:cNvPr>
          <p:cNvGrpSpPr/>
          <p:nvPr/>
        </p:nvGrpSpPr>
        <p:grpSpPr>
          <a:xfrm>
            <a:off x="871864" y="2079043"/>
            <a:ext cx="1356145" cy="1349957"/>
            <a:chOff x="871864" y="2079043"/>
            <a:chExt cx="1356145" cy="1349957"/>
          </a:xfrm>
        </p:grpSpPr>
        <p:pic>
          <p:nvPicPr>
            <p:cNvPr id="12" name="Grafik 23" descr="Zeitung mit einfarbiger Füllung">
              <a:extLst>
                <a:ext uri="{FF2B5EF4-FFF2-40B4-BE49-F238E27FC236}">
                  <a16:creationId xmlns:a16="http://schemas.microsoft.com/office/drawing/2014/main" id="{B5BC7EE9-3DC2-EDAC-FD28-3D555D0C49A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1864" y="2079043"/>
              <a:ext cx="775376" cy="775376"/>
            </a:xfrm>
            <a:prstGeom prst="rect">
              <a:avLst/>
            </a:prstGeom>
          </p:spPr>
        </p:pic>
        <p:pic>
          <p:nvPicPr>
            <p:cNvPr id="13" name="Grafik 25" descr="Zeitung mit einfarbiger Füllung">
              <a:extLst>
                <a:ext uri="{FF2B5EF4-FFF2-40B4-BE49-F238E27FC236}">
                  <a16:creationId xmlns:a16="http://schemas.microsoft.com/office/drawing/2014/main" id="{BE4566C7-7E78-6862-6DC4-1BB3EF5C1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2633" y="2085606"/>
              <a:ext cx="775376" cy="775376"/>
            </a:xfrm>
            <a:prstGeom prst="rect">
              <a:avLst/>
            </a:prstGeom>
          </p:spPr>
        </p:pic>
        <p:pic>
          <p:nvPicPr>
            <p:cNvPr id="14" name="Grafik 26" descr="Zeitung mit einfarbiger Füllung">
              <a:extLst>
                <a:ext uri="{FF2B5EF4-FFF2-40B4-BE49-F238E27FC236}">
                  <a16:creationId xmlns:a16="http://schemas.microsoft.com/office/drawing/2014/main" id="{A2E7E63A-ADB1-8AA8-03A3-3901FC2068F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0331" y="2647061"/>
              <a:ext cx="775376" cy="775376"/>
            </a:xfrm>
            <a:prstGeom prst="rect">
              <a:avLst/>
            </a:prstGeom>
          </p:spPr>
        </p:pic>
        <p:pic>
          <p:nvPicPr>
            <p:cNvPr id="15" name="Grafik 27" descr="Zeitung mit einfarbiger Füllung">
              <a:extLst>
                <a:ext uri="{FF2B5EF4-FFF2-40B4-BE49-F238E27FC236}">
                  <a16:creationId xmlns:a16="http://schemas.microsoft.com/office/drawing/2014/main" id="{45D3E023-7879-D3AD-CFE9-280EEAA2D1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2633" y="2653624"/>
              <a:ext cx="775376" cy="775376"/>
            </a:xfrm>
            <a:prstGeom prst="rect">
              <a:avLst/>
            </a:prstGeom>
          </p:spPr>
        </p:pic>
      </p:grpSp>
      <p:sp>
        <p:nvSpPr>
          <p:cNvPr id="21" name="Inhaltsplatzhalter 2">
            <a:extLst>
              <a:ext uri="{FF2B5EF4-FFF2-40B4-BE49-F238E27FC236}">
                <a16:creationId xmlns:a16="http://schemas.microsoft.com/office/drawing/2014/main" id="{130BBA73-09BF-41AF-4F1C-39A64522240B}"/>
              </a:ext>
            </a:extLst>
          </p:cNvPr>
          <p:cNvSpPr txBox="1">
            <a:spLocks/>
          </p:cNvSpPr>
          <p:nvPr/>
        </p:nvSpPr>
        <p:spPr>
          <a:xfrm>
            <a:off x="-72466" y="3409009"/>
            <a:ext cx="3233355" cy="236483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a:t>Auswahleinheit</a:t>
            </a:r>
          </a:p>
          <a:p>
            <a:pPr marL="0" indent="0" algn="ctr">
              <a:buNone/>
            </a:pPr>
            <a:r>
              <a:rPr lang="de-DE" sz="2000" dirty="0"/>
              <a:t>Gesamtes Spektrum verfügbaren Medienmaterials für die Untersuchung</a:t>
            </a:r>
          </a:p>
        </p:txBody>
      </p:sp>
      <p:sp>
        <p:nvSpPr>
          <p:cNvPr id="22" name="Inhaltsplatzhalter 2">
            <a:extLst>
              <a:ext uri="{FF2B5EF4-FFF2-40B4-BE49-F238E27FC236}">
                <a16:creationId xmlns:a16="http://schemas.microsoft.com/office/drawing/2014/main" id="{1D883240-DCDC-C5D9-098E-B5C7F4B99CB1}"/>
              </a:ext>
            </a:extLst>
          </p:cNvPr>
          <p:cNvSpPr txBox="1">
            <a:spLocks/>
          </p:cNvSpPr>
          <p:nvPr/>
        </p:nvSpPr>
        <p:spPr>
          <a:xfrm>
            <a:off x="3011713" y="2146808"/>
            <a:ext cx="2888691" cy="236483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Das spezifische Element aus dem Untersuchungsmaterial / der Auswahleinheit, das analysiert wird.</a:t>
            </a:r>
          </a:p>
          <a:p>
            <a:pPr marL="0" indent="0" algn="ctr">
              <a:buNone/>
            </a:pPr>
            <a:r>
              <a:rPr lang="de-DE" b="1" dirty="0"/>
              <a:t>Analyseeinheit</a:t>
            </a:r>
            <a:endParaRPr lang="de-DE" dirty="0"/>
          </a:p>
          <a:p>
            <a:endParaRPr lang="de-DE" dirty="0"/>
          </a:p>
        </p:txBody>
      </p:sp>
      <p:sp>
        <p:nvSpPr>
          <p:cNvPr id="23" name="Inhaltsplatzhalter 2">
            <a:extLst>
              <a:ext uri="{FF2B5EF4-FFF2-40B4-BE49-F238E27FC236}">
                <a16:creationId xmlns:a16="http://schemas.microsoft.com/office/drawing/2014/main" id="{969CE216-3A5E-6D44-ACE8-08CC0DBA3220}"/>
              </a:ext>
            </a:extLst>
          </p:cNvPr>
          <p:cNvSpPr txBox="1">
            <a:spLocks/>
          </p:cNvSpPr>
          <p:nvPr/>
        </p:nvSpPr>
        <p:spPr>
          <a:xfrm>
            <a:off x="5858936" y="3470370"/>
            <a:ext cx="2812881" cy="279981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err="1"/>
              <a:t>Codiereinheit</a:t>
            </a:r>
            <a:endParaRPr lang="de-DE" b="1" dirty="0"/>
          </a:p>
          <a:p>
            <a:pPr marL="0" indent="0" algn="ctr">
              <a:buNone/>
            </a:pPr>
            <a:r>
              <a:rPr lang="de-DE" sz="2000" dirty="0"/>
              <a:t>Aspekte, die an dem Medienmaterial interessant sind, um die Forschungsfrage zu beantworten und durch die Kategorien adressiert werden</a:t>
            </a:r>
          </a:p>
        </p:txBody>
      </p:sp>
      <p:sp>
        <p:nvSpPr>
          <p:cNvPr id="24" name="Inhaltsplatzhalter 2">
            <a:extLst>
              <a:ext uri="{FF2B5EF4-FFF2-40B4-BE49-F238E27FC236}">
                <a16:creationId xmlns:a16="http://schemas.microsoft.com/office/drawing/2014/main" id="{C9A60341-D537-FE51-E22F-1F4B55EB1B8B}"/>
              </a:ext>
            </a:extLst>
          </p:cNvPr>
          <p:cNvSpPr txBox="1">
            <a:spLocks/>
          </p:cNvSpPr>
          <p:nvPr/>
        </p:nvSpPr>
        <p:spPr>
          <a:xfrm>
            <a:off x="8674166" y="2085606"/>
            <a:ext cx="3156593" cy="236483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de-DE" sz="2000" dirty="0"/>
          </a:p>
          <a:p>
            <a:pPr marL="0" indent="0" algn="ctr">
              <a:buNone/>
            </a:pPr>
            <a:r>
              <a:rPr lang="de-DE" sz="2000" dirty="0"/>
              <a:t>Der Textabschnitt, der zusätzlich herangezogen wird, um die </a:t>
            </a:r>
            <a:r>
              <a:rPr lang="de-DE" sz="2000" dirty="0" err="1"/>
              <a:t>Codiereinheit</a:t>
            </a:r>
            <a:r>
              <a:rPr lang="de-DE" sz="2000" dirty="0"/>
              <a:t> richtig zu verstehen.</a:t>
            </a:r>
          </a:p>
          <a:p>
            <a:pPr marL="0" indent="0" algn="ctr">
              <a:buNone/>
            </a:pPr>
            <a:r>
              <a:rPr lang="de-DE" b="1" dirty="0"/>
              <a:t>Kontexteinheit</a:t>
            </a:r>
            <a:endParaRPr lang="de-DE" dirty="0"/>
          </a:p>
          <a:p>
            <a:endParaRPr lang="de-DE" dirty="0"/>
          </a:p>
        </p:txBody>
      </p:sp>
      <p:sp>
        <p:nvSpPr>
          <p:cNvPr id="25" name="Inhaltsplatzhalter 8">
            <a:extLst>
              <a:ext uri="{FF2B5EF4-FFF2-40B4-BE49-F238E27FC236}">
                <a16:creationId xmlns:a16="http://schemas.microsoft.com/office/drawing/2014/main" id="{107AA6C8-9783-648B-1AB6-1886ADE1A400}"/>
              </a:ext>
            </a:extLst>
          </p:cNvPr>
          <p:cNvSpPr txBox="1">
            <a:spLocks/>
          </p:cNvSpPr>
          <p:nvPr/>
        </p:nvSpPr>
        <p:spPr bwMode="auto">
          <a:xfrm>
            <a:off x="8414519" y="136525"/>
            <a:ext cx="2939280" cy="71990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1600" kern="0" dirty="0">
                <a:solidFill>
                  <a:schemeClr val="bg1">
                    <a:lumMod val="50000"/>
                  </a:schemeClr>
                </a:solidFill>
              </a:rPr>
              <a:t>vgl. Rössler:</a:t>
            </a:r>
          </a:p>
          <a:p>
            <a:pPr algn="ctr">
              <a:spcBef>
                <a:spcPts val="0"/>
              </a:spcBef>
            </a:pPr>
            <a:r>
              <a:rPr lang="de-DE" sz="1600" kern="0" dirty="0">
                <a:solidFill>
                  <a:schemeClr val="bg1">
                    <a:lumMod val="50000"/>
                  </a:schemeClr>
                </a:solidFill>
              </a:rPr>
              <a:t>„Forschungsprozess“,</a:t>
            </a:r>
          </a:p>
          <a:p>
            <a:pPr algn="ctr">
              <a:spcBef>
                <a:spcPts val="0"/>
              </a:spcBef>
            </a:pPr>
            <a:r>
              <a:rPr lang="de-DE" sz="1600" kern="0" dirty="0">
                <a:solidFill>
                  <a:schemeClr val="bg1">
                    <a:lumMod val="50000"/>
                  </a:schemeClr>
                </a:solidFill>
              </a:rPr>
              <a:t>„Analyseeinheit &amp; Kategorienbildung“</a:t>
            </a:r>
          </a:p>
        </p:txBody>
      </p:sp>
      <p:pic>
        <p:nvPicPr>
          <p:cNvPr id="2" name="Grafik 25" descr="Zeitung mit einfarbiger Füllung">
            <a:extLst>
              <a:ext uri="{FF2B5EF4-FFF2-40B4-BE49-F238E27FC236}">
                <a16:creationId xmlns:a16="http://schemas.microsoft.com/office/drawing/2014/main" id="{ED529E99-008A-FC7E-F8F4-1A7C0B16E2E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49731" y="4185960"/>
            <a:ext cx="1187362" cy="1187362"/>
          </a:xfrm>
          <a:prstGeom prst="rect">
            <a:avLst/>
          </a:prstGeom>
        </p:spPr>
      </p:pic>
    </p:spTree>
    <p:extLst>
      <p:ext uri="{BB962C8B-B14F-4D97-AF65-F5344CB8AC3E}">
        <p14:creationId xmlns:p14="http://schemas.microsoft.com/office/powerpoint/2010/main" val="209045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a:xfrm>
            <a:off x="838199" y="365126"/>
            <a:ext cx="11168271" cy="798656"/>
          </a:xfrm>
        </p:spPr>
        <p:txBody>
          <a:bodyPr>
            <a:normAutofit/>
          </a:bodyPr>
          <a:lstStyle/>
          <a:p>
            <a:r>
              <a:rPr lang="de-DE" dirty="0"/>
              <a:t>Untersuchungseinheiten: Beispiele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33</a:t>
            </a:fld>
            <a:endParaRPr lang="en-US" dirty="0"/>
          </a:p>
        </p:txBody>
      </p:sp>
      <p:pic>
        <p:nvPicPr>
          <p:cNvPr id="8" name="Grafik 16" descr="Asien mit einfarbiger Füllung">
            <a:extLst>
              <a:ext uri="{FF2B5EF4-FFF2-40B4-BE49-F238E27FC236}">
                <a16:creationId xmlns:a16="http://schemas.microsoft.com/office/drawing/2014/main" id="{6D62EDD1-B77C-FD40-513B-F3CE86ED8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3008" y="4134482"/>
            <a:ext cx="1796929" cy="1796929"/>
          </a:xfrm>
          <a:prstGeom prst="rect">
            <a:avLst/>
          </a:prstGeom>
        </p:spPr>
      </p:pic>
      <p:pic>
        <p:nvPicPr>
          <p:cNvPr id="11" name="Grafik 22" descr="Mathematik mit einfarbiger Füllung">
            <a:extLst>
              <a:ext uri="{FF2B5EF4-FFF2-40B4-BE49-F238E27FC236}">
                <a16:creationId xmlns:a16="http://schemas.microsoft.com/office/drawing/2014/main" id="{D971EC83-A118-3684-0EFF-1840F8C922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2819" y="2342240"/>
            <a:ext cx="1243776" cy="1243776"/>
          </a:xfrm>
          <a:prstGeom prst="rect">
            <a:avLst/>
          </a:prstGeom>
        </p:spPr>
      </p:pic>
      <p:grpSp>
        <p:nvGrpSpPr>
          <p:cNvPr id="16" name="Group 15">
            <a:extLst>
              <a:ext uri="{FF2B5EF4-FFF2-40B4-BE49-F238E27FC236}">
                <a16:creationId xmlns:a16="http://schemas.microsoft.com/office/drawing/2014/main" id="{24227BA2-ED45-2739-0093-05E8F6080FCD}"/>
              </a:ext>
            </a:extLst>
          </p:cNvPr>
          <p:cNvGrpSpPr/>
          <p:nvPr/>
        </p:nvGrpSpPr>
        <p:grpSpPr>
          <a:xfrm>
            <a:off x="871864" y="2079043"/>
            <a:ext cx="1356145" cy="1349957"/>
            <a:chOff x="939718" y="1598315"/>
            <a:chExt cx="1356145" cy="1349957"/>
          </a:xfrm>
        </p:grpSpPr>
        <p:pic>
          <p:nvPicPr>
            <p:cNvPr id="12" name="Grafik 23" descr="Zeitung mit einfarbiger Füllung">
              <a:extLst>
                <a:ext uri="{FF2B5EF4-FFF2-40B4-BE49-F238E27FC236}">
                  <a16:creationId xmlns:a16="http://schemas.microsoft.com/office/drawing/2014/main" id="{B5BC7EE9-3DC2-EDAC-FD28-3D555D0C49A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9718" y="1598315"/>
              <a:ext cx="775376" cy="775376"/>
            </a:xfrm>
            <a:prstGeom prst="rect">
              <a:avLst/>
            </a:prstGeom>
          </p:spPr>
        </p:pic>
        <p:pic>
          <p:nvPicPr>
            <p:cNvPr id="13" name="Grafik 25" descr="Zeitung mit einfarbiger Füllung">
              <a:extLst>
                <a:ext uri="{FF2B5EF4-FFF2-40B4-BE49-F238E27FC236}">
                  <a16:creationId xmlns:a16="http://schemas.microsoft.com/office/drawing/2014/main" id="{BE4566C7-7E78-6862-6DC4-1BB3EF5C1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0487" y="1604878"/>
              <a:ext cx="775376" cy="775376"/>
            </a:xfrm>
            <a:prstGeom prst="rect">
              <a:avLst/>
            </a:prstGeom>
          </p:spPr>
        </p:pic>
        <p:pic>
          <p:nvPicPr>
            <p:cNvPr id="14" name="Grafik 26" descr="Zeitung mit einfarbiger Füllung">
              <a:extLst>
                <a:ext uri="{FF2B5EF4-FFF2-40B4-BE49-F238E27FC236}">
                  <a16:creationId xmlns:a16="http://schemas.microsoft.com/office/drawing/2014/main" id="{A2E7E63A-ADB1-8AA8-03A3-3901FC2068F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185" y="2166333"/>
              <a:ext cx="775376" cy="775376"/>
            </a:xfrm>
            <a:prstGeom prst="rect">
              <a:avLst/>
            </a:prstGeom>
          </p:spPr>
        </p:pic>
        <p:pic>
          <p:nvPicPr>
            <p:cNvPr id="15" name="Grafik 27" descr="Zeitung mit einfarbiger Füllung">
              <a:extLst>
                <a:ext uri="{FF2B5EF4-FFF2-40B4-BE49-F238E27FC236}">
                  <a16:creationId xmlns:a16="http://schemas.microsoft.com/office/drawing/2014/main" id="{45D3E023-7879-D3AD-CFE9-280EEAA2D1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0487" y="2172896"/>
              <a:ext cx="775376" cy="775376"/>
            </a:xfrm>
            <a:prstGeom prst="rect">
              <a:avLst/>
            </a:prstGeom>
          </p:spPr>
        </p:pic>
      </p:grpSp>
      <p:sp>
        <p:nvSpPr>
          <p:cNvPr id="21" name="Inhaltsplatzhalter 2">
            <a:extLst>
              <a:ext uri="{FF2B5EF4-FFF2-40B4-BE49-F238E27FC236}">
                <a16:creationId xmlns:a16="http://schemas.microsoft.com/office/drawing/2014/main" id="{130BBA73-09BF-41AF-4F1C-39A64522240B}"/>
              </a:ext>
            </a:extLst>
          </p:cNvPr>
          <p:cNvSpPr txBox="1">
            <a:spLocks/>
          </p:cNvSpPr>
          <p:nvPr/>
        </p:nvSpPr>
        <p:spPr>
          <a:xfrm>
            <a:off x="0" y="3409008"/>
            <a:ext cx="3160889" cy="344899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a:t>Auswahleinheit</a:t>
            </a:r>
          </a:p>
          <a:p>
            <a:pPr marL="0" indent="0" algn="ctr">
              <a:buNone/>
            </a:pPr>
            <a:r>
              <a:rPr lang="de-DE" sz="2000" dirty="0"/>
              <a:t>Alle Artikel über den Anschlag in München 2016, die in den ersten zwei Wochen nach dem Ereignis in den größten nationalen Tageszeitungen erschienen sind.</a:t>
            </a:r>
          </a:p>
        </p:txBody>
      </p:sp>
      <p:sp>
        <p:nvSpPr>
          <p:cNvPr id="22" name="Inhaltsplatzhalter 2">
            <a:extLst>
              <a:ext uri="{FF2B5EF4-FFF2-40B4-BE49-F238E27FC236}">
                <a16:creationId xmlns:a16="http://schemas.microsoft.com/office/drawing/2014/main" id="{1D883240-DCDC-C5D9-098E-B5C7F4B99CB1}"/>
              </a:ext>
            </a:extLst>
          </p:cNvPr>
          <p:cNvSpPr txBox="1">
            <a:spLocks/>
          </p:cNvSpPr>
          <p:nvPr/>
        </p:nvSpPr>
        <p:spPr>
          <a:xfrm>
            <a:off x="3266162" y="1544058"/>
            <a:ext cx="2591599" cy="29547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Der SZ-Artikel „Amoklauf von München: Wir twittern, als würden wir laut denken“ vom 1. Oktober 2016, 17:44 Uhr</a:t>
            </a:r>
          </a:p>
          <a:p>
            <a:pPr marL="0" indent="0" algn="ctr">
              <a:buNone/>
            </a:pPr>
            <a:r>
              <a:rPr lang="de-DE" sz="2600" b="1" dirty="0"/>
              <a:t>Analyseeinheit</a:t>
            </a:r>
            <a:endParaRPr lang="de-DE" dirty="0"/>
          </a:p>
          <a:p>
            <a:endParaRPr lang="de-DE" dirty="0"/>
          </a:p>
        </p:txBody>
      </p:sp>
      <p:sp>
        <p:nvSpPr>
          <p:cNvPr id="23" name="Inhaltsplatzhalter 2">
            <a:extLst>
              <a:ext uri="{FF2B5EF4-FFF2-40B4-BE49-F238E27FC236}">
                <a16:creationId xmlns:a16="http://schemas.microsoft.com/office/drawing/2014/main" id="{969CE216-3A5E-6D44-ACE8-08CC0DBA3220}"/>
              </a:ext>
            </a:extLst>
          </p:cNvPr>
          <p:cNvSpPr txBox="1">
            <a:spLocks/>
          </p:cNvSpPr>
          <p:nvPr/>
        </p:nvSpPr>
        <p:spPr>
          <a:xfrm>
            <a:off x="5858936" y="3470370"/>
            <a:ext cx="2812881" cy="279981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err="1"/>
              <a:t>Codiereinheit</a:t>
            </a:r>
            <a:endParaRPr lang="de-DE" b="1" dirty="0"/>
          </a:p>
          <a:p>
            <a:pPr marL="0" indent="0" algn="ctr">
              <a:buNone/>
            </a:pPr>
            <a:r>
              <a:rPr lang="de-DE" sz="2000" dirty="0"/>
              <a:t>Tenor des Beitrags, Quelle des Artikels, Länge des Beitrags</a:t>
            </a:r>
          </a:p>
        </p:txBody>
      </p:sp>
      <p:sp>
        <p:nvSpPr>
          <p:cNvPr id="24" name="Inhaltsplatzhalter 2">
            <a:extLst>
              <a:ext uri="{FF2B5EF4-FFF2-40B4-BE49-F238E27FC236}">
                <a16:creationId xmlns:a16="http://schemas.microsoft.com/office/drawing/2014/main" id="{C9A60341-D537-FE51-E22F-1F4B55EB1B8B}"/>
              </a:ext>
            </a:extLst>
          </p:cNvPr>
          <p:cNvSpPr txBox="1">
            <a:spLocks/>
          </p:cNvSpPr>
          <p:nvPr/>
        </p:nvSpPr>
        <p:spPr>
          <a:xfrm>
            <a:off x="8600750" y="1417940"/>
            <a:ext cx="3156593" cy="29547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de-DE" sz="2000" dirty="0"/>
          </a:p>
          <a:p>
            <a:pPr marL="0" indent="0" algn="ctr">
              <a:buNone/>
            </a:pPr>
            <a:r>
              <a:rPr lang="de-DE" sz="2000" dirty="0"/>
              <a:t>Berücksichtigung der Rubrik, z. B. Politik-Teil, Lokal-Teil oder Satire-Teil, um die Bedeutung der </a:t>
            </a:r>
            <a:r>
              <a:rPr lang="de-DE" sz="2000" dirty="0" err="1"/>
              <a:t>Codiereinheit</a:t>
            </a:r>
            <a:r>
              <a:rPr lang="de-DE" sz="2000" dirty="0"/>
              <a:t> besser zu verstehen.</a:t>
            </a:r>
          </a:p>
          <a:p>
            <a:pPr marL="0" indent="0" algn="ctr">
              <a:buNone/>
            </a:pPr>
            <a:r>
              <a:rPr lang="de-DE" b="1" dirty="0"/>
              <a:t>Kontexteinheit</a:t>
            </a:r>
            <a:endParaRPr lang="de-DE" dirty="0"/>
          </a:p>
          <a:p>
            <a:endParaRPr lang="de-DE" dirty="0"/>
          </a:p>
        </p:txBody>
      </p:sp>
      <p:sp>
        <p:nvSpPr>
          <p:cNvPr id="25" name="Inhaltsplatzhalter 8">
            <a:extLst>
              <a:ext uri="{FF2B5EF4-FFF2-40B4-BE49-F238E27FC236}">
                <a16:creationId xmlns:a16="http://schemas.microsoft.com/office/drawing/2014/main" id="{107AA6C8-9783-648B-1AB6-1886ADE1A400}"/>
              </a:ext>
            </a:extLst>
          </p:cNvPr>
          <p:cNvSpPr txBox="1">
            <a:spLocks/>
          </p:cNvSpPr>
          <p:nvPr/>
        </p:nvSpPr>
        <p:spPr bwMode="auto">
          <a:xfrm>
            <a:off x="8414519" y="136525"/>
            <a:ext cx="2939280" cy="71990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1600" kern="0" dirty="0">
                <a:solidFill>
                  <a:schemeClr val="bg1">
                    <a:lumMod val="50000"/>
                  </a:schemeClr>
                </a:solidFill>
              </a:rPr>
              <a:t>vgl. Rössler:</a:t>
            </a:r>
          </a:p>
          <a:p>
            <a:pPr algn="ctr">
              <a:spcBef>
                <a:spcPts val="0"/>
              </a:spcBef>
            </a:pPr>
            <a:r>
              <a:rPr lang="de-DE" sz="1600" kern="0" dirty="0">
                <a:solidFill>
                  <a:schemeClr val="bg1">
                    <a:lumMod val="50000"/>
                  </a:schemeClr>
                </a:solidFill>
              </a:rPr>
              <a:t>„Forschungsprozess“,</a:t>
            </a:r>
          </a:p>
          <a:p>
            <a:pPr algn="ctr">
              <a:spcBef>
                <a:spcPts val="0"/>
              </a:spcBef>
            </a:pPr>
            <a:r>
              <a:rPr lang="de-DE" sz="1600" kern="0" dirty="0">
                <a:solidFill>
                  <a:schemeClr val="bg1">
                    <a:lumMod val="50000"/>
                  </a:schemeClr>
                </a:solidFill>
              </a:rPr>
              <a:t>„Analyseeinheit &amp; Kategorienbildung“</a:t>
            </a:r>
          </a:p>
        </p:txBody>
      </p:sp>
      <p:pic>
        <p:nvPicPr>
          <p:cNvPr id="2" name="Grafik 25" descr="Zeitung mit einfarbiger Füllung">
            <a:extLst>
              <a:ext uri="{FF2B5EF4-FFF2-40B4-BE49-F238E27FC236}">
                <a16:creationId xmlns:a16="http://schemas.microsoft.com/office/drawing/2014/main" id="{3AA299DD-9103-3F4C-4898-BC1E479D358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49731" y="4185960"/>
            <a:ext cx="1187362" cy="1187362"/>
          </a:xfrm>
          <a:prstGeom prst="rect">
            <a:avLst/>
          </a:prstGeom>
        </p:spPr>
      </p:pic>
    </p:spTree>
    <p:extLst>
      <p:ext uri="{BB962C8B-B14F-4D97-AF65-F5344CB8AC3E}">
        <p14:creationId xmlns:p14="http://schemas.microsoft.com/office/powerpoint/2010/main" val="38681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a:xfrm>
            <a:off x="838199" y="365126"/>
            <a:ext cx="11168271" cy="798656"/>
          </a:xfrm>
        </p:spPr>
        <p:txBody>
          <a:bodyPr>
            <a:normAutofit/>
          </a:bodyPr>
          <a:lstStyle/>
          <a:p>
            <a:r>
              <a:rPr lang="de-DE" dirty="0"/>
              <a:t>Deep Dive: </a:t>
            </a:r>
            <a:r>
              <a:rPr lang="de-DE" dirty="0" err="1"/>
              <a:t>Codiereinheit</a:t>
            </a:r>
            <a:endParaRPr lang="de-DE" dirty="0"/>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34</a:t>
            </a:fld>
            <a:endParaRPr lang="en-US" dirty="0"/>
          </a:p>
        </p:txBody>
      </p:sp>
      <p:sp>
        <p:nvSpPr>
          <p:cNvPr id="25" name="Inhaltsplatzhalter 8">
            <a:extLst>
              <a:ext uri="{FF2B5EF4-FFF2-40B4-BE49-F238E27FC236}">
                <a16:creationId xmlns:a16="http://schemas.microsoft.com/office/drawing/2014/main" id="{107AA6C8-9783-648B-1AB6-1886ADE1A400}"/>
              </a:ext>
            </a:extLst>
          </p:cNvPr>
          <p:cNvSpPr txBox="1">
            <a:spLocks/>
          </p:cNvSpPr>
          <p:nvPr/>
        </p:nvSpPr>
        <p:spPr bwMode="auto">
          <a:xfrm>
            <a:off x="8414519" y="136525"/>
            <a:ext cx="2939280" cy="71990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de-DE" sz="1600" kern="0" dirty="0">
                <a:solidFill>
                  <a:schemeClr val="bg1">
                    <a:lumMod val="50000"/>
                  </a:schemeClr>
                </a:solidFill>
              </a:rPr>
              <a:t>vgl. Rössler:</a:t>
            </a:r>
          </a:p>
          <a:p>
            <a:pPr algn="ctr">
              <a:spcBef>
                <a:spcPts val="0"/>
              </a:spcBef>
            </a:pPr>
            <a:r>
              <a:rPr lang="de-DE" sz="1600" kern="0" dirty="0">
                <a:solidFill>
                  <a:schemeClr val="bg1">
                    <a:lumMod val="50000"/>
                  </a:schemeClr>
                </a:solidFill>
              </a:rPr>
              <a:t>„Forschungsprozess“,</a:t>
            </a:r>
          </a:p>
          <a:p>
            <a:pPr algn="ctr">
              <a:spcBef>
                <a:spcPts val="0"/>
              </a:spcBef>
            </a:pPr>
            <a:r>
              <a:rPr lang="de-DE" sz="1600" kern="0" dirty="0">
                <a:solidFill>
                  <a:schemeClr val="bg1">
                    <a:lumMod val="50000"/>
                  </a:schemeClr>
                </a:solidFill>
              </a:rPr>
              <a:t>„Analyseeinheit &amp; Kategorienbildung“</a:t>
            </a:r>
          </a:p>
        </p:txBody>
      </p:sp>
      <p:sp>
        <p:nvSpPr>
          <p:cNvPr id="2" name="Inhaltsplatzhalter 8">
            <a:extLst>
              <a:ext uri="{FF2B5EF4-FFF2-40B4-BE49-F238E27FC236}">
                <a16:creationId xmlns:a16="http://schemas.microsoft.com/office/drawing/2014/main" id="{8EFF73CD-D158-2E4B-BC6C-8C6C35360E42}"/>
              </a:ext>
            </a:extLst>
          </p:cNvPr>
          <p:cNvSpPr>
            <a:spLocks noGrp="1"/>
          </p:cNvSpPr>
          <p:nvPr>
            <p:ph idx="1"/>
          </p:nvPr>
        </p:nvSpPr>
        <p:spPr>
          <a:xfrm>
            <a:off x="4554341" y="1659973"/>
            <a:ext cx="2445710" cy="682433"/>
          </a:xfrm>
        </p:spPr>
        <p:txBody>
          <a:bodyPr>
            <a:normAutofit/>
          </a:bodyPr>
          <a:lstStyle/>
          <a:p>
            <a:pPr marL="0" indent="0">
              <a:buNone/>
            </a:pPr>
            <a:r>
              <a:rPr lang="de-DE" b="1" dirty="0" err="1"/>
              <a:t>Codiereinheit</a:t>
            </a:r>
            <a:endParaRPr lang="de-DE" sz="2000" b="1" dirty="0"/>
          </a:p>
        </p:txBody>
      </p:sp>
      <p:cxnSp>
        <p:nvCxnSpPr>
          <p:cNvPr id="6" name="Gerade Verbindung mit Pfeil 2">
            <a:extLst>
              <a:ext uri="{FF2B5EF4-FFF2-40B4-BE49-F238E27FC236}">
                <a16:creationId xmlns:a16="http://schemas.microsoft.com/office/drawing/2014/main" id="{3C536DE2-5B54-A67A-A6E8-6390F9BA870C}"/>
              </a:ext>
            </a:extLst>
          </p:cNvPr>
          <p:cNvCxnSpPr>
            <a:cxnSpLocks/>
          </p:cNvCxnSpPr>
          <p:nvPr/>
        </p:nvCxnSpPr>
        <p:spPr bwMode="auto">
          <a:xfrm flipH="1">
            <a:off x="2573868" y="2083979"/>
            <a:ext cx="1980473" cy="941959"/>
          </a:xfrm>
          <a:prstGeom prst="straightConnector1">
            <a:avLst/>
          </a:prstGeom>
          <a:ln w="2857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7" name="Gerade Verbindung mit Pfeil 9">
            <a:extLst>
              <a:ext uri="{FF2B5EF4-FFF2-40B4-BE49-F238E27FC236}">
                <a16:creationId xmlns:a16="http://schemas.microsoft.com/office/drawing/2014/main" id="{973CDDE1-AE0A-88F1-9EE0-37D73415428B}"/>
              </a:ext>
            </a:extLst>
          </p:cNvPr>
          <p:cNvCxnSpPr>
            <a:cxnSpLocks/>
            <a:endCxn id="18" idx="0"/>
          </p:cNvCxnSpPr>
          <p:nvPr/>
        </p:nvCxnSpPr>
        <p:spPr bwMode="auto">
          <a:xfrm>
            <a:off x="5644898" y="2124010"/>
            <a:ext cx="5418" cy="861898"/>
          </a:xfrm>
          <a:prstGeom prst="straightConnector1">
            <a:avLst/>
          </a:prstGeom>
          <a:ln w="2857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9" name="Inhaltsplatzhalter 8">
            <a:extLst>
              <a:ext uri="{FF2B5EF4-FFF2-40B4-BE49-F238E27FC236}">
                <a16:creationId xmlns:a16="http://schemas.microsoft.com/office/drawing/2014/main" id="{94418704-501A-7E8F-8200-C9F9B546825B}"/>
              </a:ext>
            </a:extLst>
          </p:cNvPr>
          <p:cNvSpPr txBox="1">
            <a:spLocks/>
          </p:cNvSpPr>
          <p:nvPr/>
        </p:nvSpPr>
        <p:spPr bwMode="auto">
          <a:xfrm>
            <a:off x="466091" y="2985908"/>
            <a:ext cx="3078250" cy="50388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2800" b="1" kern="0" dirty="0"/>
              <a:t>Formal</a:t>
            </a:r>
          </a:p>
          <a:p>
            <a:pPr algn="ctr"/>
            <a:r>
              <a:rPr lang="de-DE" sz="2000" dirty="0"/>
              <a:t>(durch Messen, Zählen oder Transkribieren erhebbar, keine Schlussfolgerung der </a:t>
            </a:r>
            <a:r>
              <a:rPr lang="de-DE" sz="2000" dirty="0" err="1"/>
              <a:t>Codierer:innen</a:t>
            </a:r>
            <a:r>
              <a:rPr lang="de-DE" sz="2000" dirty="0"/>
              <a:t> notwendig)</a:t>
            </a:r>
          </a:p>
          <a:p>
            <a:pPr algn="ctr"/>
            <a:r>
              <a:rPr lang="de-DE" sz="2000" b="1" dirty="0"/>
              <a:t>Beispiele: </a:t>
            </a:r>
            <a:r>
              <a:rPr lang="de-DE" sz="2000" dirty="0"/>
              <a:t>Länge, Umfang, Platzierung, Erscheinungsdatum</a:t>
            </a:r>
            <a:endParaRPr lang="de-DE" sz="2000" b="1" kern="0" dirty="0"/>
          </a:p>
        </p:txBody>
      </p:sp>
      <p:sp>
        <p:nvSpPr>
          <p:cNvPr id="18" name="Inhaltsplatzhalter 8">
            <a:extLst>
              <a:ext uri="{FF2B5EF4-FFF2-40B4-BE49-F238E27FC236}">
                <a16:creationId xmlns:a16="http://schemas.microsoft.com/office/drawing/2014/main" id="{739F8ACC-A9A7-6329-DD65-0F084BF0D173}"/>
              </a:ext>
            </a:extLst>
          </p:cNvPr>
          <p:cNvSpPr txBox="1">
            <a:spLocks/>
          </p:cNvSpPr>
          <p:nvPr/>
        </p:nvSpPr>
        <p:spPr bwMode="auto">
          <a:xfrm>
            <a:off x="3947985" y="2985908"/>
            <a:ext cx="3404662" cy="50388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2800" b="1" kern="0" dirty="0"/>
              <a:t>Inhaltlich </a:t>
            </a:r>
          </a:p>
          <a:p>
            <a:pPr algn="ctr"/>
            <a:r>
              <a:rPr lang="de-DE" sz="2000" dirty="0"/>
              <a:t>(faktisches Geschehen [Wer, Was, Wann, Wo], wenig Schlussfolgerungen / Inferenzen der </a:t>
            </a:r>
            <a:r>
              <a:rPr lang="de-DE" sz="2000" dirty="0" err="1"/>
              <a:t>Codierer:innen</a:t>
            </a:r>
            <a:r>
              <a:rPr lang="de-DE" sz="2000" dirty="0"/>
              <a:t> nötig, gute Definition und Ausprägungen im Schlüsselplan notwendig)</a:t>
            </a:r>
          </a:p>
          <a:p>
            <a:endParaRPr lang="de-DE" sz="200" dirty="0"/>
          </a:p>
          <a:p>
            <a:pPr algn="ctr"/>
            <a:r>
              <a:rPr lang="de-DE" sz="2000" b="1" dirty="0"/>
              <a:t>Beispiele: </a:t>
            </a:r>
            <a:r>
              <a:rPr lang="de-DE" sz="2000" dirty="0"/>
              <a:t>erwähnte Themen, Akteure</a:t>
            </a:r>
          </a:p>
        </p:txBody>
      </p:sp>
      <p:cxnSp>
        <p:nvCxnSpPr>
          <p:cNvPr id="12" name="Gerade Verbindung mit Pfeil 2">
            <a:extLst>
              <a:ext uri="{FF2B5EF4-FFF2-40B4-BE49-F238E27FC236}">
                <a16:creationId xmlns:a16="http://schemas.microsoft.com/office/drawing/2014/main" id="{5371D1E7-66B5-3054-D964-B373F9DD8FC9}"/>
              </a:ext>
            </a:extLst>
          </p:cNvPr>
          <p:cNvCxnSpPr>
            <a:cxnSpLocks/>
          </p:cNvCxnSpPr>
          <p:nvPr/>
        </p:nvCxnSpPr>
        <p:spPr bwMode="auto">
          <a:xfrm>
            <a:off x="6740873" y="2122020"/>
            <a:ext cx="1490860" cy="749529"/>
          </a:xfrm>
          <a:prstGeom prst="straightConnector1">
            <a:avLst/>
          </a:prstGeom>
          <a:ln w="28575">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14" name="Inhaltsplatzhalter 8">
            <a:extLst>
              <a:ext uri="{FF2B5EF4-FFF2-40B4-BE49-F238E27FC236}">
                <a16:creationId xmlns:a16="http://schemas.microsoft.com/office/drawing/2014/main" id="{7E3CF002-BE06-6D45-4939-FC2BD751FA2C}"/>
              </a:ext>
            </a:extLst>
          </p:cNvPr>
          <p:cNvSpPr txBox="1">
            <a:spLocks/>
          </p:cNvSpPr>
          <p:nvPr/>
        </p:nvSpPr>
        <p:spPr bwMode="auto">
          <a:xfrm>
            <a:off x="7733713" y="2985908"/>
            <a:ext cx="3893844" cy="50388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r>
              <a:rPr lang="de-DE" sz="2800" b="1" kern="0" dirty="0"/>
              <a:t>Wertend </a:t>
            </a:r>
          </a:p>
          <a:p>
            <a:pPr algn="ctr"/>
            <a:r>
              <a:rPr lang="de-DE" sz="2000" dirty="0"/>
              <a:t>(„Königsdisziplin“, Bedeutungsdimensionen wie Tendenzen, Bewertungen, Schlussfolgerungen / Inferenzen der </a:t>
            </a:r>
            <a:r>
              <a:rPr lang="de-DE" sz="2000" dirty="0" err="1"/>
              <a:t>Codierer:innen</a:t>
            </a:r>
            <a:r>
              <a:rPr lang="de-DE" sz="2000" dirty="0"/>
              <a:t> nötig, gute Beispiele und Absprachen notwendig)</a:t>
            </a:r>
          </a:p>
          <a:p>
            <a:endParaRPr lang="de-DE" sz="200" dirty="0"/>
          </a:p>
          <a:p>
            <a:pPr algn="ctr"/>
            <a:r>
              <a:rPr lang="de-DE" sz="2000" b="1" dirty="0"/>
              <a:t>Beispiele: </a:t>
            </a:r>
            <a:r>
              <a:rPr lang="de-DE" sz="2000" dirty="0"/>
              <a:t>Tenor / Valenz, vermittelte Emotionen</a:t>
            </a:r>
          </a:p>
        </p:txBody>
      </p:sp>
    </p:spTree>
    <p:extLst>
      <p:ext uri="{BB962C8B-B14F-4D97-AF65-F5344CB8AC3E}">
        <p14:creationId xmlns:p14="http://schemas.microsoft.com/office/powerpoint/2010/main" val="2936818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8. Wiederholung: Auswahlverfahren</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35</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Tree>
    <p:extLst>
      <p:ext uri="{BB962C8B-B14F-4D97-AF65-F5344CB8AC3E}">
        <p14:creationId xmlns:p14="http://schemas.microsoft.com/office/powerpoint/2010/main" val="2265363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CE1AE2-307D-B791-B144-51B83819EF36}"/>
              </a:ext>
            </a:extLst>
          </p:cNvPr>
          <p:cNvSpPr>
            <a:spLocks noGrp="1"/>
          </p:cNvSpPr>
          <p:nvPr>
            <p:ph idx="1"/>
          </p:nvPr>
        </p:nvSpPr>
        <p:spPr>
          <a:xfrm>
            <a:off x="838199" y="1512711"/>
            <a:ext cx="9461269" cy="4664252"/>
          </a:xfrm>
        </p:spPr>
        <p:txBody>
          <a:bodyPr>
            <a:normAutofit fontScale="85000" lnSpcReduction="20000"/>
          </a:bodyPr>
          <a:lstStyle/>
          <a:p>
            <a:pPr marL="285750" indent="-285750">
              <a:buFont typeface="Wingdings" panose="05000000000000000000" pitchFamily="2" charset="2"/>
              <a:buChar char="§"/>
            </a:pPr>
            <a:r>
              <a:rPr lang="de-DE" sz="3200" dirty="0"/>
              <a:t>Einfache Zufallsauswahl </a:t>
            </a:r>
            <a:r>
              <a:rPr lang="de-DE" sz="2400" dirty="0"/>
              <a:t>(Losverfahren)</a:t>
            </a:r>
          </a:p>
          <a:p>
            <a:pPr marL="285750" indent="-285750">
              <a:buFont typeface="Wingdings" panose="05000000000000000000" pitchFamily="2" charset="2"/>
              <a:buChar char="§"/>
            </a:pPr>
            <a:r>
              <a:rPr lang="de-DE" sz="3200" dirty="0"/>
              <a:t>Systematische Zufallsauswahl </a:t>
            </a:r>
            <a:r>
              <a:rPr lang="de-DE" sz="2400" dirty="0"/>
              <a:t>(Liste, jedes </a:t>
            </a:r>
            <a:r>
              <a:rPr lang="de-DE" sz="2400" dirty="0" err="1"/>
              <a:t>nte</a:t>
            </a:r>
            <a:r>
              <a:rPr lang="de-DE" sz="2400" dirty="0"/>
              <a:t> Element)</a:t>
            </a:r>
          </a:p>
          <a:p>
            <a:pPr marL="285750" indent="-285750">
              <a:buFont typeface="Wingdings" panose="05000000000000000000" pitchFamily="2" charset="2"/>
              <a:buChar char="§"/>
            </a:pPr>
            <a:r>
              <a:rPr lang="de-DE" sz="3200" dirty="0"/>
              <a:t>Geschichtete Zufallsauswahl </a:t>
            </a:r>
            <a:r>
              <a:rPr lang="de-DE" sz="2400" dirty="0"/>
              <a:t>(Gruppenbildung, dann Los- oder Listenverfahren)</a:t>
            </a:r>
          </a:p>
          <a:p>
            <a:pPr marL="285750" indent="-285750">
              <a:buFont typeface="Wingdings" panose="05000000000000000000" pitchFamily="2" charset="2"/>
              <a:buChar char="§"/>
            </a:pPr>
            <a:r>
              <a:rPr lang="de-DE" sz="3200" dirty="0"/>
              <a:t>Klumpenstichprobe </a:t>
            </a:r>
            <a:r>
              <a:rPr lang="de-DE" sz="2400" dirty="0"/>
              <a:t>(Bildung von Abbildern der Grundgesamtheit [die Klumpen], dann Los- oder Listenverfahren)</a:t>
            </a:r>
          </a:p>
          <a:p>
            <a:pPr marL="285750" indent="-285750">
              <a:buFont typeface="Wingdings" panose="05000000000000000000" pitchFamily="2" charset="2"/>
              <a:buChar char="§"/>
            </a:pPr>
            <a:r>
              <a:rPr lang="de-DE" sz="3200" dirty="0"/>
              <a:t>Willkürliche Auswahl </a:t>
            </a:r>
            <a:r>
              <a:rPr lang="de-DE" sz="2400" dirty="0"/>
              <a:t>(⚡ DON‘T DO IT! ⚡)</a:t>
            </a:r>
          </a:p>
          <a:p>
            <a:pPr marL="285750" indent="-285750">
              <a:buFont typeface="Wingdings" panose="05000000000000000000" pitchFamily="2" charset="2"/>
              <a:buChar char="§"/>
            </a:pPr>
            <a:r>
              <a:rPr lang="de-DE" sz="3200" dirty="0"/>
              <a:t>Typische Fälle</a:t>
            </a:r>
          </a:p>
          <a:p>
            <a:pPr marL="285750" indent="-285750">
              <a:buFont typeface="Wingdings" panose="05000000000000000000" pitchFamily="2" charset="2"/>
              <a:buChar char="§"/>
            </a:pPr>
            <a:r>
              <a:rPr lang="de-DE" sz="3200" dirty="0"/>
              <a:t>Bewusste Auswahl </a:t>
            </a:r>
            <a:r>
              <a:rPr lang="de-DE" sz="2400" dirty="0"/>
              <a:t>(z.B. alle Artikel über den Anschlag am Münchner OEZ, die in den ersten drei Tagen erschienen sind)</a:t>
            </a:r>
          </a:p>
          <a:p>
            <a:pPr marL="285750" indent="-285750">
              <a:buFont typeface="Wingdings" panose="05000000000000000000" pitchFamily="2" charset="2"/>
              <a:buChar char="§"/>
            </a:pPr>
            <a:r>
              <a:rPr lang="de-DE" sz="3200" dirty="0"/>
              <a:t>Auswahl von Extremfällen</a:t>
            </a:r>
            <a:endParaRPr lang="en-US" sz="2000" dirty="0"/>
          </a:p>
        </p:txBody>
      </p:sp>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a:xfrm>
            <a:off x="838199" y="365126"/>
            <a:ext cx="11168271" cy="798656"/>
          </a:xfrm>
        </p:spPr>
        <p:txBody>
          <a:bodyPr>
            <a:normAutofit/>
          </a:bodyPr>
          <a:lstStyle/>
          <a:p>
            <a:r>
              <a:rPr lang="de-DE" dirty="0"/>
              <a:t>Auswahlverfahren zum Ziehen von Stichproben in der Inhaltsanalyse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36</a:t>
            </a:fld>
            <a:endParaRPr lang="en-US" dirty="0"/>
          </a:p>
        </p:txBody>
      </p:sp>
    </p:spTree>
    <p:extLst>
      <p:ext uri="{BB962C8B-B14F-4D97-AF65-F5344CB8AC3E}">
        <p14:creationId xmlns:p14="http://schemas.microsoft.com/office/powerpoint/2010/main" val="3883738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The End.</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37</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Tree>
    <p:extLst>
      <p:ext uri="{BB962C8B-B14F-4D97-AF65-F5344CB8AC3E}">
        <p14:creationId xmlns:p14="http://schemas.microsoft.com/office/powerpoint/2010/main" val="120263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1. DEFINITIONEN</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4</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Inhaltsforschung</a:t>
            </a:r>
          </a:p>
        </p:txBody>
      </p:sp>
    </p:spTree>
    <p:extLst>
      <p:ext uri="{BB962C8B-B14F-4D97-AF65-F5344CB8AC3E}">
        <p14:creationId xmlns:p14="http://schemas.microsoft.com/office/powerpoint/2010/main" val="104372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Definition: Inhaltsanalyse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en-US"/>
              <a:t>Datenanalyse – Sitzung 11: Datenvisualisierung</a:t>
            </a:r>
            <a:endParaRPr lang="en-US" dirty="0"/>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5</a:t>
            </a:fld>
            <a:endParaRPr lang="en-US" dirty="0"/>
          </a:p>
        </p:txBody>
      </p:sp>
      <p:sp>
        <p:nvSpPr>
          <p:cNvPr id="6" name="Inhaltsplatzhalter 5">
            <a:extLst>
              <a:ext uri="{FF2B5EF4-FFF2-40B4-BE49-F238E27FC236}">
                <a16:creationId xmlns:a16="http://schemas.microsoft.com/office/drawing/2014/main" id="{C6787324-FB4A-C54C-9567-F5FEA147B0BB}"/>
              </a:ext>
            </a:extLst>
          </p:cNvPr>
          <p:cNvSpPr>
            <a:spLocks noGrp="1"/>
          </p:cNvSpPr>
          <p:nvPr>
            <p:ph idx="1"/>
          </p:nvPr>
        </p:nvSpPr>
        <p:spPr/>
        <p:txBody>
          <a:bodyPr>
            <a:normAutofit fontScale="92500" lnSpcReduction="20000"/>
          </a:bodyPr>
          <a:lstStyle/>
          <a:p>
            <a:pPr>
              <a:lnSpc>
                <a:spcPct val="150000"/>
              </a:lnSpc>
            </a:pPr>
            <a:r>
              <a:rPr lang="de-DE" dirty="0"/>
              <a:t>Content Analysis </a:t>
            </a:r>
            <a:r>
              <a:rPr lang="de-DE" dirty="0" err="1"/>
              <a:t>is</a:t>
            </a:r>
            <a:r>
              <a:rPr lang="de-DE" dirty="0"/>
              <a:t> a </a:t>
            </a:r>
            <a:r>
              <a:rPr lang="de-DE" dirty="0" err="1"/>
              <a:t>research</a:t>
            </a:r>
            <a:r>
              <a:rPr lang="de-DE" dirty="0"/>
              <a:t> </a:t>
            </a:r>
            <a:r>
              <a:rPr lang="de-DE" dirty="0" err="1"/>
              <a:t>technique</a:t>
            </a:r>
            <a:r>
              <a:rPr lang="de-DE" dirty="0"/>
              <a:t> </a:t>
            </a:r>
            <a:r>
              <a:rPr lang="de-DE" dirty="0" err="1"/>
              <a:t>for</a:t>
            </a:r>
            <a:r>
              <a:rPr lang="de-DE" dirty="0"/>
              <a:t> </a:t>
            </a:r>
            <a:r>
              <a:rPr lang="de-DE" dirty="0" err="1"/>
              <a:t>the</a:t>
            </a:r>
            <a:r>
              <a:rPr lang="de-DE" dirty="0"/>
              <a:t> </a:t>
            </a:r>
            <a:r>
              <a:rPr lang="de-DE" dirty="0" err="1"/>
              <a:t>objective</a:t>
            </a:r>
            <a:r>
              <a:rPr lang="de-DE" dirty="0"/>
              <a:t>, </a:t>
            </a:r>
            <a:r>
              <a:rPr lang="de-DE" dirty="0" err="1"/>
              <a:t>systematic</a:t>
            </a:r>
            <a:r>
              <a:rPr lang="de-DE" dirty="0"/>
              <a:t>, and quantitative </a:t>
            </a:r>
            <a:r>
              <a:rPr lang="de-DE" dirty="0" err="1"/>
              <a:t>description</a:t>
            </a:r>
            <a:r>
              <a:rPr lang="de-DE" dirty="0"/>
              <a:t> </a:t>
            </a:r>
            <a:r>
              <a:rPr lang="de-DE" dirty="0" err="1"/>
              <a:t>of</a:t>
            </a:r>
            <a:r>
              <a:rPr lang="de-DE" dirty="0"/>
              <a:t> </a:t>
            </a:r>
            <a:r>
              <a:rPr lang="de-DE" dirty="0" err="1"/>
              <a:t>the</a:t>
            </a:r>
            <a:r>
              <a:rPr lang="de-DE" dirty="0"/>
              <a:t> manifest </a:t>
            </a:r>
            <a:r>
              <a:rPr lang="de-DE" dirty="0" err="1"/>
              <a:t>content</a:t>
            </a:r>
            <a:r>
              <a:rPr lang="de-DE" dirty="0"/>
              <a:t> </a:t>
            </a:r>
            <a:r>
              <a:rPr lang="de-DE" dirty="0" err="1"/>
              <a:t>of</a:t>
            </a:r>
            <a:r>
              <a:rPr lang="de-DE" dirty="0"/>
              <a:t> </a:t>
            </a:r>
            <a:r>
              <a:rPr lang="de-DE" dirty="0" err="1"/>
              <a:t>communication</a:t>
            </a:r>
            <a:r>
              <a:rPr lang="de-DE" dirty="0"/>
              <a:t>. (Berelson, 1952)</a:t>
            </a:r>
          </a:p>
          <a:p>
            <a:pPr>
              <a:lnSpc>
                <a:spcPct val="150000"/>
              </a:lnSpc>
            </a:pPr>
            <a:r>
              <a:rPr lang="de-DE" dirty="0"/>
              <a:t>Inhaltsanalyse ist eine Methode zur Erhebung sozialer Wirklichkeit, bei der von Merkmalen eines manifesten Textes auf Merkmale eines nicht manifesten Kontextes geschlossen wird. (Merten, 1983)</a:t>
            </a:r>
          </a:p>
          <a:p>
            <a:pPr>
              <a:lnSpc>
                <a:spcPct val="150000"/>
              </a:lnSpc>
            </a:pPr>
            <a:r>
              <a:rPr lang="de-DE" dirty="0"/>
              <a:t>Die Inhaltsanalyse ist eine empirische Methode zur systematischen, intersubjektiv nachvollziehbaren Beschreibung inhaltlicher und formaler Merkmale von Mitteilungen; (häufig mit dem Ziel einer darauf gestützten interpretativen Inferenz). (Früh, 2004)</a:t>
            </a:r>
          </a:p>
          <a:p>
            <a:pPr lvl="1">
              <a:lnSpc>
                <a:spcPct val="150000"/>
              </a:lnSpc>
            </a:pPr>
            <a:endParaRPr lang="de-DE" dirty="0"/>
          </a:p>
        </p:txBody>
      </p:sp>
      <p:sp>
        <p:nvSpPr>
          <p:cNvPr id="2" name="Rectangle 1">
            <a:extLst>
              <a:ext uri="{FF2B5EF4-FFF2-40B4-BE49-F238E27FC236}">
                <a16:creationId xmlns:a16="http://schemas.microsoft.com/office/drawing/2014/main" id="{AEDD43D2-CB69-58F2-2BDF-8EC403341300}"/>
              </a:ext>
            </a:extLst>
          </p:cNvPr>
          <p:cNvSpPr/>
          <p:nvPr/>
        </p:nvSpPr>
        <p:spPr>
          <a:xfrm>
            <a:off x="0" y="2942822"/>
            <a:ext cx="12192000" cy="39151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a:extLst>
              <a:ext uri="{FF2B5EF4-FFF2-40B4-BE49-F238E27FC236}">
                <a16:creationId xmlns:a16="http://schemas.microsoft.com/office/drawing/2014/main" id="{9C1B48C4-AAE6-0DFA-859B-5BB5FE65B40D}"/>
              </a:ext>
            </a:extLst>
          </p:cNvPr>
          <p:cNvSpPr txBox="1"/>
          <p:nvPr/>
        </p:nvSpPr>
        <p:spPr>
          <a:xfrm>
            <a:off x="1100606" y="4074679"/>
            <a:ext cx="10253193" cy="1200329"/>
          </a:xfrm>
          <a:prstGeom prst="rect">
            <a:avLst/>
          </a:prstGeom>
          <a:noFill/>
        </p:spPr>
        <p:txBody>
          <a:bodyPr wrap="square">
            <a:spAutoFit/>
          </a:bodyPr>
          <a:lstStyle/>
          <a:p>
            <a:r>
              <a:rPr lang="de-DE" sz="2400" b="0" i="0" dirty="0">
                <a:solidFill>
                  <a:schemeClr val="bg1"/>
                </a:solidFill>
                <a:effectLst/>
                <a:latin typeface="+mj-lt"/>
              </a:rPr>
              <a:t>Diese Definition hebt die Notwendigkeit hervor, </a:t>
            </a:r>
            <a:r>
              <a:rPr lang="de-DE" sz="2400" b="1" i="0" dirty="0">
                <a:solidFill>
                  <a:schemeClr val="bg1"/>
                </a:solidFill>
                <a:effectLst/>
                <a:latin typeface="+mj-lt"/>
              </a:rPr>
              <a:t>Informationen quantitativ und objektiv zu erfassen, um zu belastbaren Ergebnissen zu kommen.</a:t>
            </a:r>
            <a:endParaRPr lang="de-DE" sz="2400" dirty="0">
              <a:solidFill>
                <a:schemeClr val="bg1"/>
              </a:solidFill>
              <a:latin typeface="+mj-lt"/>
            </a:endParaRPr>
          </a:p>
        </p:txBody>
      </p:sp>
    </p:spTree>
    <p:extLst>
      <p:ext uri="{BB962C8B-B14F-4D97-AF65-F5344CB8AC3E}">
        <p14:creationId xmlns:p14="http://schemas.microsoft.com/office/powerpoint/2010/main" val="335320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Definition: Inhaltsanalyse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en-US"/>
              <a:t>Datenanalyse – Sitzung 11: Datenvisualisierung</a:t>
            </a:r>
            <a:endParaRPr lang="en-US" dirty="0"/>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6</a:t>
            </a:fld>
            <a:endParaRPr lang="en-US" dirty="0"/>
          </a:p>
        </p:txBody>
      </p:sp>
      <p:sp>
        <p:nvSpPr>
          <p:cNvPr id="6" name="Inhaltsplatzhalter 5">
            <a:extLst>
              <a:ext uri="{FF2B5EF4-FFF2-40B4-BE49-F238E27FC236}">
                <a16:creationId xmlns:a16="http://schemas.microsoft.com/office/drawing/2014/main" id="{C6787324-FB4A-C54C-9567-F5FEA147B0BB}"/>
              </a:ext>
            </a:extLst>
          </p:cNvPr>
          <p:cNvSpPr>
            <a:spLocks noGrp="1"/>
          </p:cNvSpPr>
          <p:nvPr>
            <p:ph idx="1"/>
          </p:nvPr>
        </p:nvSpPr>
        <p:spPr/>
        <p:txBody>
          <a:bodyPr>
            <a:normAutofit fontScale="92500" lnSpcReduction="20000"/>
          </a:bodyPr>
          <a:lstStyle/>
          <a:p>
            <a:pPr>
              <a:lnSpc>
                <a:spcPct val="150000"/>
              </a:lnSpc>
            </a:pPr>
            <a:r>
              <a:rPr lang="de-DE" dirty="0"/>
              <a:t>Content Analysis </a:t>
            </a:r>
            <a:r>
              <a:rPr lang="de-DE" dirty="0" err="1"/>
              <a:t>is</a:t>
            </a:r>
            <a:r>
              <a:rPr lang="de-DE" dirty="0"/>
              <a:t> a </a:t>
            </a:r>
            <a:r>
              <a:rPr lang="de-DE" dirty="0" err="1"/>
              <a:t>research</a:t>
            </a:r>
            <a:r>
              <a:rPr lang="de-DE" dirty="0"/>
              <a:t> </a:t>
            </a:r>
            <a:r>
              <a:rPr lang="de-DE" dirty="0" err="1"/>
              <a:t>technique</a:t>
            </a:r>
            <a:r>
              <a:rPr lang="de-DE" dirty="0"/>
              <a:t> </a:t>
            </a:r>
            <a:r>
              <a:rPr lang="de-DE" dirty="0" err="1"/>
              <a:t>for</a:t>
            </a:r>
            <a:r>
              <a:rPr lang="de-DE" dirty="0"/>
              <a:t> </a:t>
            </a:r>
            <a:r>
              <a:rPr lang="de-DE" dirty="0" err="1"/>
              <a:t>the</a:t>
            </a:r>
            <a:r>
              <a:rPr lang="de-DE" dirty="0"/>
              <a:t> </a:t>
            </a:r>
            <a:r>
              <a:rPr lang="de-DE" dirty="0" err="1"/>
              <a:t>objective</a:t>
            </a:r>
            <a:r>
              <a:rPr lang="de-DE" dirty="0"/>
              <a:t>, </a:t>
            </a:r>
            <a:r>
              <a:rPr lang="de-DE" dirty="0" err="1"/>
              <a:t>systematic</a:t>
            </a:r>
            <a:r>
              <a:rPr lang="de-DE" dirty="0"/>
              <a:t>, and quantitative </a:t>
            </a:r>
            <a:r>
              <a:rPr lang="de-DE" dirty="0" err="1"/>
              <a:t>description</a:t>
            </a:r>
            <a:r>
              <a:rPr lang="de-DE" dirty="0"/>
              <a:t> </a:t>
            </a:r>
            <a:r>
              <a:rPr lang="de-DE" dirty="0" err="1"/>
              <a:t>of</a:t>
            </a:r>
            <a:r>
              <a:rPr lang="de-DE" dirty="0"/>
              <a:t> </a:t>
            </a:r>
            <a:r>
              <a:rPr lang="de-DE" dirty="0" err="1"/>
              <a:t>the</a:t>
            </a:r>
            <a:r>
              <a:rPr lang="de-DE" dirty="0"/>
              <a:t> manifest </a:t>
            </a:r>
            <a:r>
              <a:rPr lang="de-DE" dirty="0" err="1"/>
              <a:t>content</a:t>
            </a:r>
            <a:r>
              <a:rPr lang="de-DE" dirty="0"/>
              <a:t> </a:t>
            </a:r>
            <a:r>
              <a:rPr lang="de-DE" dirty="0" err="1"/>
              <a:t>of</a:t>
            </a:r>
            <a:r>
              <a:rPr lang="de-DE" dirty="0"/>
              <a:t> </a:t>
            </a:r>
            <a:r>
              <a:rPr lang="de-DE" dirty="0" err="1"/>
              <a:t>communication</a:t>
            </a:r>
            <a:r>
              <a:rPr lang="de-DE" dirty="0"/>
              <a:t>. (Berelson, 1952)</a:t>
            </a:r>
          </a:p>
          <a:p>
            <a:pPr>
              <a:lnSpc>
                <a:spcPct val="150000"/>
              </a:lnSpc>
            </a:pPr>
            <a:r>
              <a:rPr lang="de-DE" dirty="0"/>
              <a:t>Inhaltsanalyse ist eine Methode zur Erhebung sozialer Wirklichkeit, bei der von Merkmalen eines manifesten Textes auf Merkmale eines nicht manifesten Kontextes geschlossen wird. (Merten, 1983)</a:t>
            </a:r>
          </a:p>
          <a:p>
            <a:pPr>
              <a:lnSpc>
                <a:spcPct val="150000"/>
              </a:lnSpc>
            </a:pPr>
            <a:r>
              <a:rPr lang="de-DE" dirty="0"/>
              <a:t>Die Inhaltsanalyse ist eine empirische Methode zur systematischen, intersubjektiv nachvollziehbaren Beschreibung inhaltlicher und formaler Merkmale von Mitteilungen; (häufig mit dem Ziel einer darauf gestützten interpretativen Inferenz). (Früh, 2004)</a:t>
            </a:r>
          </a:p>
          <a:p>
            <a:pPr lvl="1">
              <a:lnSpc>
                <a:spcPct val="150000"/>
              </a:lnSpc>
            </a:pPr>
            <a:endParaRPr lang="de-DE" dirty="0"/>
          </a:p>
        </p:txBody>
      </p:sp>
      <p:sp>
        <p:nvSpPr>
          <p:cNvPr id="2" name="Rectangle 1">
            <a:extLst>
              <a:ext uri="{FF2B5EF4-FFF2-40B4-BE49-F238E27FC236}">
                <a16:creationId xmlns:a16="http://schemas.microsoft.com/office/drawing/2014/main" id="{907B56A9-847B-BBDF-F957-6F8010CB824C}"/>
              </a:ext>
            </a:extLst>
          </p:cNvPr>
          <p:cNvSpPr/>
          <p:nvPr/>
        </p:nvSpPr>
        <p:spPr>
          <a:xfrm>
            <a:off x="0" y="4301544"/>
            <a:ext cx="12192000" cy="25564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12917B82-D013-1D92-B542-FA6F139EE5F5}"/>
              </a:ext>
            </a:extLst>
          </p:cNvPr>
          <p:cNvSpPr txBox="1"/>
          <p:nvPr/>
        </p:nvSpPr>
        <p:spPr>
          <a:xfrm>
            <a:off x="1100606" y="4730002"/>
            <a:ext cx="10253193" cy="1569660"/>
          </a:xfrm>
          <a:prstGeom prst="rect">
            <a:avLst/>
          </a:prstGeom>
          <a:noFill/>
        </p:spPr>
        <p:txBody>
          <a:bodyPr wrap="square">
            <a:spAutoFit/>
          </a:bodyPr>
          <a:lstStyle/>
          <a:p>
            <a:r>
              <a:rPr lang="de-DE" sz="2400" b="0" i="0" dirty="0">
                <a:solidFill>
                  <a:schemeClr val="bg1"/>
                </a:solidFill>
                <a:effectLst/>
                <a:latin typeface="+mj-lt"/>
              </a:rPr>
              <a:t>Diese Definition macht deutlich, dass Inhaltsanalysen nicht nur darauf abzielen, manifeste Inhalte zu erfassen, </a:t>
            </a:r>
            <a:r>
              <a:rPr lang="de-DE" sz="2400" b="1" dirty="0">
                <a:solidFill>
                  <a:schemeClr val="bg1"/>
                </a:solidFill>
                <a:effectLst/>
                <a:latin typeface="+mj-lt"/>
              </a:rPr>
              <a:t>sondern auch die tieferliegenden sozialen Strukturen und Bedeutungen zu entschlüsseln.</a:t>
            </a:r>
            <a:endParaRPr lang="de-DE" sz="2400" b="1" dirty="0">
              <a:solidFill>
                <a:schemeClr val="bg1"/>
              </a:solidFill>
              <a:latin typeface="+mj-lt"/>
            </a:endParaRPr>
          </a:p>
        </p:txBody>
      </p:sp>
    </p:spTree>
    <p:extLst>
      <p:ext uri="{BB962C8B-B14F-4D97-AF65-F5344CB8AC3E}">
        <p14:creationId xmlns:p14="http://schemas.microsoft.com/office/powerpoint/2010/main" val="2325276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Definition: Inhaltsanalyse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en-US"/>
              <a:t>Datenanalyse – Sitzung 11: Datenvisualisierung</a:t>
            </a:r>
            <a:endParaRPr lang="en-US" dirty="0"/>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7</a:t>
            </a:fld>
            <a:endParaRPr lang="en-US" dirty="0"/>
          </a:p>
        </p:txBody>
      </p:sp>
      <p:sp>
        <p:nvSpPr>
          <p:cNvPr id="6" name="Inhaltsplatzhalter 5">
            <a:extLst>
              <a:ext uri="{FF2B5EF4-FFF2-40B4-BE49-F238E27FC236}">
                <a16:creationId xmlns:a16="http://schemas.microsoft.com/office/drawing/2014/main" id="{C6787324-FB4A-C54C-9567-F5FEA147B0BB}"/>
              </a:ext>
            </a:extLst>
          </p:cNvPr>
          <p:cNvSpPr>
            <a:spLocks noGrp="1"/>
          </p:cNvSpPr>
          <p:nvPr>
            <p:ph idx="1"/>
          </p:nvPr>
        </p:nvSpPr>
        <p:spPr/>
        <p:txBody>
          <a:bodyPr>
            <a:normAutofit fontScale="92500" lnSpcReduction="20000"/>
          </a:bodyPr>
          <a:lstStyle/>
          <a:p>
            <a:pPr>
              <a:lnSpc>
                <a:spcPct val="150000"/>
              </a:lnSpc>
            </a:pPr>
            <a:r>
              <a:rPr lang="de-DE" dirty="0"/>
              <a:t>Content Analysis </a:t>
            </a:r>
            <a:r>
              <a:rPr lang="de-DE" dirty="0" err="1"/>
              <a:t>is</a:t>
            </a:r>
            <a:r>
              <a:rPr lang="de-DE" dirty="0"/>
              <a:t> a </a:t>
            </a:r>
            <a:r>
              <a:rPr lang="de-DE" dirty="0" err="1"/>
              <a:t>research</a:t>
            </a:r>
            <a:r>
              <a:rPr lang="de-DE" dirty="0"/>
              <a:t> </a:t>
            </a:r>
            <a:r>
              <a:rPr lang="de-DE" dirty="0" err="1"/>
              <a:t>technique</a:t>
            </a:r>
            <a:r>
              <a:rPr lang="de-DE" dirty="0"/>
              <a:t> </a:t>
            </a:r>
            <a:r>
              <a:rPr lang="de-DE" dirty="0" err="1"/>
              <a:t>for</a:t>
            </a:r>
            <a:r>
              <a:rPr lang="de-DE" dirty="0"/>
              <a:t> </a:t>
            </a:r>
            <a:r>
              <a:rPr lang="de-DE" dirty="0" err="1"/>
              <a:t>the</a:t>
            </a:r>
            <a:r>
              <a:rPr lang="de-DE" dirty="0"/>
              <a:t> </a:t>
            </a:r>
            <a:r>
              <a:rPr lang="de-DE" dirty="0" err="1"/>
              <a:t>objective</a:t>
            </a:r>
            <a:r>
              <a:rPr lang="de-DE" dirty="0"/>
              <a:t>, </a:t>
            </a:r>
            <a:r>
              <a:rPr lang="de-DE" dirty="0" err="1"/>
              <a:t>systematic</a:t>
            </a:r>
            <a:r>
              <a:rPr lang="de-DE" dirty="0"/>
              <a:t>, and quantitative </a:t>
            </a:r>
            <a:r>
              <a:rPr lang="de-DE" dirty="0" err="1"/>
              <a:t>description</a:t>
            </a:r>
            <a:r>
              <a:rPr lang="de-DE" dirty="0"/>
              <a:t> </a:t>
            </a:r>
            <a:r>
              <a:rPr lang="de-DE" dirty="0" err="1"/>
              <a:t>of</a:t>
            </a:r>
            <a:r>
              <a:rPr lang="de-DE" dirty="0"/>
              <a:t> </a:t>
            </a:r>
            <a:r>
              <a:rPr lang="de-DE" dirty="0" err="1"/>
              <a:t>the</a:t>
            </a:r>
            <a:r>
              <a:rPr lang="de-DE" dirty="0"/>
              <a:t> manifest </a:t>
            </a:r>
            <a:r>
              <a:rPr lang="de-DE" dirty="0" err="1"/>
              <a:t>content</a:t>
            </a:r>
            <a:r>
              <a:rPr lang="de-DE" dirty="0"/>
              <a:t> </a:t>
            </a:r>
            <a:r>
              <a:rPr lang="de-DE" dirty="0" err="1"/>
              <a:t>of</a:t>
            </a:r>
            <a:r>
              <a:rPr lang="de-DE" dirty="0"/>
              <a:t> </a:t>
            </a:r>
            <a:r>
              <a:rPr lang="de-DE" dirty="0" err="1"/>
              <a:t>communication</a:t>
            </a:r>
            <a:r>
              <a:rPr lang="de-DE" dirty="0"/>
              <a:t>. (Berelson, 1952)</a:t>
            </a:r>
          </a:p>
          <a:p>
            <a:pPr>
              <a:lnSpc>
                <a:spcPct val="150000"/>
              </a:lnSpc>
            </a:pPr>
            <a:r>
              <a:rPr lang="de-DE" dirty="0"/>
              <a:t>Inhaltsanalyse ist eine Methode zur Erhebung sozialer Wirklichkeit, bei der von Merkmalen eines manifesten Textes auf Merkmale eines nicht manifesten Kontextes geschlossen wird. (Merten, 1983)</a:t>
            </a:r>
          </a:p>
          <a:p>
            <a:pPr>
              <a:lnSpc>
                <a:spcPct val="150000"/>
              </a:lnSpc>
            </a:pPr>
            <a:r>
              <a:rPr lang="de-DE" dirty="0"/>
              <a:t>Die Inhaltsanalyse ist eine empirische Methode zur systematischen, intersubjektiv nachvollziehbaren Beschreibung inhaltlicher und formaler Merkmale von Mitteilungen; (häufig mit dem Ziel einer darauf gestützten interpretativen Inferenz). (Früh, 2004)</a:t>
            </a:r>
          </a:p>
          <a:p>
            <a:pPr lvl="1">
              <a:lnSpc>
                <a:spcPct val="150000"/>
              </a:lnSpc>
            </a:pPr>
            <a:endParaRPr lang="de-DE" dirty="0"/>
          </a:p>
        </p:txBody>
      </p:sp>
      <p:sp>
        <p:nvSpPr>
          <p:cNvPr id="2" name="Rectangle 1">
            <a:extLst>
              <a:ext uri="{FF2B5EF4-FFF2-40B4-BE49-F238E27FC236}">
                <a16:creationId xmlns:a16="http://schemas.microsoft.com/office/drawing/2014/main" id="{907B56A9-847B-BBDF-F957-6F8010CB824C}"/>
              </a:ext>
            </a:extLst>
          </p:cNvPr>
          <p:cNvSpPr/>
          <p:nvPr/>
        </p:nvSpPr>
        <p:spPr>
          <a:xfrm>
            <a:off x="0" y="6059342"/>
            <a:ext cx="12192000" cy="7986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12917B82-D013-1D92-B542-FA6F139EE5F5}"/>
              </a:ext>
            </a:extLst>
          </p:cNvPr>
          <p:cNvSpPr txBox="1"/>
          <p:nvPr/>
        </p:nvSpPr>
        <p:spPr>
          <a:xfrm>
            <a:off x="1033797" y="6212717"/>
            <a:ext cx="10253193" cy="461665"/>
          </a:xfrm>
          <a:prstGeom prst="rect">
            <a:avLst/>
          </a:prstGeom>
          <a:noFill/>
        </p:spPr>
        <p:txBody>
          <a:bodyPr wrap="square">
            <a:spAutoFit/>
          </a:bodyPr>
          <a:lstStyle/>
          <a:p>
            <a:r>
              <a:rPr lang="de-DE" sz="2400" b="0" i="0" dirty="0">
                <a:solidFill>
                  <a:schemeClr val="bg1"/>
                </a:solidFill>
                <a:effectLst/>
                <a:latin typeface="+mj-lt"/>
              </a:rPr>
              <a:t>Die Methode ist systematisch sowie intersubjektiv nachvollziehbar</a:t>
            </a:r>
            <a:r>
              <a:rPr lang="de-DE" sz="2400" b="1" dirty="0">
                <a:solidFill>
                  <a:schemeClr val="bg1"/>
                </a:solidFill>
                <a:effectLst/>
                <a:latin typeface="+mj-lt"/>
              </a:rPr>
              <a:t>.</a:t>
            </a:r>
            <a:endParaRPr lang="de-DE" sz="2400" b="1" dirty="0">
              <a:solidFill>
                <a:schemeClr val="bg1"/>
              </a:solidFill>
              <a:latin typeface="+mj-lt"/>
            </a:endParaRPr>
          </a:p>
        </p:txBody>
      </p:sp>
    </p:spTree>
    <p:extLst>
      <p:ext uri="{BB962C8B-B14F-4D97-AF65-F5344CB8AC3E}">
        <p14:creationId xmlns:p14="http://schemas.microsoft.com/office/powerpoint/2010/main" val="1087594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6930B04-976D-4AE9-B679-6DE4DF1E6A79}"/>
              </a:ext>
            </a:extLst>
          </p:cNvPr>
          <p:cNvSpPr txBox="1"/>
          <p:nvPr/>
        </p:nvSpPr>
        <p:spPr>
          <a:xfrm>
            <a:off x="4429195" y="4220831"/>
            <a:ext cx="5000574" cy="2077403"/>
          </a:xfrm>
          <a:prstGeom prst="ellipse">
            <a:avLst/>
          </a:prstGeom>
          <a:ln w="28575">
            <a:noFill/>
          </a:ln>
        </p:spPr>
        <p:style>
          <a:lnRef idx="2">
            <a:schemeClr val="dk1"/>
          </a:lnRef>
          <a:fillRef idx="1">
            <a:schemeClr val="lt1"/>
          </a:fillRef>
          <a:effectRef idx="0">
            <a:schemeClr val="dk1"/>
          </a:effectRef>
          <a:fontRef idx="minor">
            <a:schemeClr val="dk1"/>
          </a:fontRef>
        </p:style>
        <p:txBody>
          <a:bodyPr wrap="square">
            <a:spAutoFit/>
          </a:bodyPr>
          <a:lstStyle/>
          <a:p>
            <a:r>
              <a:rPr lang="de-DE" dirty="0">
                <a:solidFill>
                  <a:srgbClr val="000000"/>
                </a:solidFill>
              </a:rPr>
              <a:t>…es gibt eine </a:t>
            </a:r>
            <a:r>
              <a:rPr lang="de-DE" b="1" dirty="0">
                <a:solidFill>
                  <a:srgbClr val="000000"/>
                </a:solidFill>
              </a:rPr>
              <a:t>festgelegte Reihenfolge, wie die Analyse vonstattengeht</a:t>
            </a:r>
            <a:r>
              <a:rPr lang="de-DE" dirty="0">
                <a:solidFill>
                  <a:srgbClr val="000000"/>
                </a:solidFill>
              </a:rPr>
              <a:t> – angefangen von der Datenauswahl über die Codierung bis zur Auswertung.</a:t>
            </a:r>
            <a:endParaRPr lang="en-US" dirty="0"/>
          </a:p>
        </p:txBody>
      </p:sp>
      <p:sp>
        <p:nvSpPr>
          <p:cNvPr id="27" name="TextBox 26">
            <a:extLst>
              <a:ext uri="{FF2B5EF4-FFF2-40B4-BE49-F238E27FC236}">
                <a16:creationId xmlns:a16="http://schemas.microsoft.com/office/drawing/2014/main" id="{19302558-05F9-E9EC-AC67-3E3337680BAC}"/>
              </a:ext>
            </a:extLst>
          </p:cNvPr>
          <p:cNvSpPr txBox="1"/>
          <p:nvPr/>
        </p:nvSpPr>
        <p:spPr>
          <a:xfrm>
            <a:off x="9284824" y="4510729"/>
            <a:ext cx="1840066" cy="1687890"/>
          </a:xfrm>
          <a:prstGeom prst="ellipse">
            <a:avLst/>
          </a:prstGeom>
          <a:solidFill>
            <a:schemeClr val="bg1"/>
          </a:solidFill>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endParaRPr lang="en-US" dirty="0"/>
          </a:p>
          <a:p>
            <a:pPr algn="r"/>
            <a:endParaRPr lang="en-US" dirty="0"/>
          </a:p>
          <a:p>
            <a:pPr algn="r"/>
            <a:endParaRPr lang="en-US" dirty="0"/>
          </a:p>
          <a:p>
            <a:pPr algn="r"/>
            <a:endParaRPr lang="en-US" dirty="0"/>
          </a:p>
        </p:txBody>
      </p:sp>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Was heißt „systematisch“?</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8</a:t>
            </a:fld>
            <a:endParaRPr lang="en-US" dirty="0"/>
          </a:p>
        </p:txBody>
      </p:sp>
      <p:sp>
        <p:nvSpPr>
          <p:cNvPr id="7" name="Inhaltsplatzhalter 6">
            <a:extLst>
              <a:ext uri="{FF2B5EF4-FFF2-40B4-BE49-F238E27FC236}">
                <a16:creationId xmlns:a16="http://schemas.microsoft.com/office/drawing/2014/main" id="{A9B2526D-5329-8836-5087-3B63295EB658}"/>
              </a:ext>
            </a:extLst>
          </p:cNvPr>
          <p:cNvSpPr>
            <a:spLocks noGrp="1"/>
          </p:cNvSpPr>
          <p:nvPr>
            <p:ph idx="1"/>
          </p:nvPr>
        </p:nvSpPr>
        <p:spPr>
          <a:xfrm>
            <a:off x="838200" y="1409700"/>
            <a:ext cx="6643109" cy="4631188"/>
          </a:xfrm>
        </p:spPr>
        <p:txBody>
          <a:bodyPr/>
          <a:lstStyle/>
          <a:p>
            <a:r>
              <a:rPr lang="de-DE" b="1" i="0" dirty="0">
                <a:solidFill>
                  <a:srgbClr val="000000"/>
                </a:solidFill>
                <a:effectLst/>
                <a:latin typeface="+mj-lt"/>
              </a:rPr>
              <a:t>Systematisch</a:t>
            </a:r>
            <a:r>
              <a:rPr lang="de-DE" b="0" i="0" dirty="0">
                <a:solidFill>
                  <a:srgbClr val="000000"/>
                </a:solidFill>
                <a:effectLst/>
                <a:latin typeface="+mj-lt"/>
              </a:rPr>
              <a:t> bedeutet, dass die Inhaltsanalyse nach einem </a:t>
            </a:r>
            <a:r>
              <a:rPr lang="de-DE" b="1" i="0" dirty="0">
                <a:solidFill>
                  <a:srgbClr val="000000"/>
                </a:solidFill>
                <a:effectLst/>
                <a:latin typeface="+mj-lt"/>
              </a:rPr>
              <a:t>strukturierten und methodischen Plan</a:t>
            </a:r>
            <a:r>
              <a:rPr lang="de-DE" b="0" i="0" dirty="0">
                <a:solidFill>
                  <a:srgbClr val="000000"/>
                </a:solidFill>
                <a:effectLst/>
                <a:latin typeface="+mj-lt"/>
              </a:rPr>
              <a:t> erfolgt, um willkürliches Vorgehen oder zufällige Interpretationen zu vermeiden.</a:t>
            </a:r>
          </a:p>
          <a:p>
            <a:r>
              <a:rPr lang="de-DE" b="0" i="0" dirty="0">
                <a:solidFill>
                  <a:srgbClr val="000000"/>
                </a:solidFill>
                <a:effectLst/>
                <a:latin typeface="+mj-lt"/>
              </a:rPr>
              <a:t>Im Detail heißt das: </a:t>
            </a:r>
          </a:p>
        </p:txBody>
      </p:sp>
      <p:sp>
        <p:nvSpPr>
          <p:cNvPr id="6" name="TextBox 5">
            <a:extLst>
              <a:ext uri="{FF2B5EF4-FFF2-40B4-BE49-F238E27FC236}">
                <a16:creationId xmlns:a16="http://schemas.microsoft.com/office/drawing/2014/main" id="{86F62D7C-34FC-4450-43D2-ED968B10FC17}"/>
              </a:ext>
            </a:extLst>
          </p:cNvPr>
          <p:cNvSpPr txBox="1"/>
          <p:nvPr/>
        </p:nvSpPr>
        <p:spPr>
          <a:xfrm>
            <a:off x="1588947" y="3836472"/>
            <a:ext cx="3276326" cy="2856428"/>
          </a:xfrm>
          <a:prstGeom prst="ellipse">
            <a:avLst/>
          </a:prstGeom>
          <a:ln w="28575">
            <a:noFill/>
          </a:ln>
        </p:spPr>
        <p:style>
          <a:lnRef idx="2">
            <a:schemeClr val="dk1"/>
          </a:lnRef>
          <a:fillRef idx="1">
            <a:schemeClr val="lt1"/>
          </a:fillRef>
          <a:effectRef idx="0">
            <a:schemeClr val="dk1"/>
          </a:effectRef>
          <a:fontRef idx="minor">
            <a:schemeClr val="dk1"/>
          </a:fontRef>
        </p:style>
        <p:txBody>
          <a:bodyPr wrap="square">
            <a:spAutoFit/>
          </a:bodyPr>
          <a:lstStyle/>
          <a:p>
            <a:pPr algn="r"/>
            <a:r>
              <a:rPr lang="en-US" dirty="0"/>
              <a:t>…</a:t>
            </a:r>
            <a:r>
              <a:rPr lang="de-DE" b="1" dirty="0">
                <a:solidFill>
                  <a:srgbClr val="000000"/>
                </a:solidFill>
              </a:rPr>
              <a:t>Regeln und Ver-fahren</a:t>
            </a:r>
            <a:r>
              <a:rPr lang="de-DE" dirty="0">
                <a:solidFill>
                  <a:srgbClr val="000000"/>
                </a:solidFill>
              </a:rPr>
              <a:t> werden im Vorfeld festgelegt, z.B. wie Texte ausgewählt und welche Kategorien analysiert werden. </a:t>
            </a:r>
            <a:endParaRPr lang="en-US" dirty="0"/>
          </a:p>
        </p:txBody>
      </p:sp>
      <p:sp>
        <p:nvSpPr>
          <p:cNvPr id="18" name="TextBox 17">
            <a:extLst>
              <a:ext uri="{FF2B5EF4-FFF2-40B4-BE49-F238E27FC236}">
                <a16:creationId xmlns:a16="http://schemas.microsoft.com/office/drawing/2014/main" id="{7016BCEE-4BF3-2996-4308-7114100855F6}"/>
              </a:ext>
            </a:extLst>
          </p:cNvPr>
          <p:cNvSpPr txBox="1"/>
          <p:nvPr/>
        </p:nvSpPr>
        <p:spPr>
          <a:xfrm>
            <a:off x="394527" y="4070670"/>
            <a:ext cx="1840066" cy="1687890"/>
          </a:xfrm>
          <a:prstGeom prst="ellipse">
            <a:avLst/>
          </a:prstGeom>
          <a:solidFill>
            <a:schemeClr val="bg1"/>
          </a:solidFill>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endParaRPr lang="en-US" dirty="0"/>
          </a:p>
          <a:p>
            <a:pPr algn="r"/>
            <a:endParaRPr lang="en-US" dirty="0"/>
          </a:p>
          <a:p>
            <a:pPr algn="r"/>
            <a:endParaRPr lang="en-US" dirty="0"/>
          </a:p>
          <a:p>
            <a:pPr algn="r"/>
            <a:endParaRPr lang="en-US" dirty="0"/>
          </a:p>
        </p:txBody>
      </p:sp>
      <p:pic>
        <p:nvPicPr>
          <p:cNvPr id="17" name="Picture 16">
            <a:extLst>
              <a:ext uri="{FF2B5EF4-FFF2-40B4-BE49-F238E27FC236}">
                <a16:creationId xmlns:a16="http://schemas.microsoft.com/office/drawing/2014/main" id="{04113A1D-BA34-B900-20F1-9349DD5F57CA}"/>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67885" y="4245618"/>
            <a:ext cx="1938992" cy="1938992"/>
          </a:xfrm>
          <a:prstGeom prst="rect">
            <a:avLst/>
          </a:prstGeom>
        </p:spPr>
      </p:pic>
      <p:sp>
        <p:nvSpPr>
          <p:cNvPr id="19" name="TextBox 18">
            <a:extLst>
              <a:ext uri="{FF2B5EF4-FFF2-40B4-BE49-F238E27FC236}">
                <a16:creationId xmlns:a16="http://schemas.microsoft.com/office/drawing/2014/main" id="{25DFE0EB-6DDE-3737-3921-17D6085E6FB2}"/>
              </a:ext>
            </a:extLst>
          </p:cNvPr>
          <p:cNvSpPr txBox="1"/>
          <p:nvPr/>
        </p:nvSpPr>
        <p:spPr>
          <a:xfrm>
            <a:off x="8401342" y="752316"/>
            <a:ext cx="3719294" cy="3635454"/>
          </a:xfrm>
          <a:prstGeom prst="ellipse">
            <a:avLst/>
          </a:prstGeom>
          <a:ln w="28575">
            <a:noFill/>
          </a:ln>
        </p:spPr>
        <p:style>
          <a:lnRef idx="2">
            <a:schemeClr val="dk1"/>
          </a:lnRef>
          <a:fillRef idx="1">
            <a:schemeClr val="lt1"/>
          </a:fillRef>
          <a:effectRef idx="0">
            <a:schemeClr val="dk1"/>
          </a:effectRef>
          <a:fontRef idx="minor">
            <a:schemeClr val="dk1"/>
          </a:fontRef>
        </p:style>
        <p:txBody>
          <a:bodyPr wrap="square">
            <a:spAutoFit/>
          </a:bodyPr>
          <a:lstStyle/>
          <a:p>
            <a:pPr algn="r"/>
            <a:r>
              <a:rPr lang="en-US" dirty="0"/>
              <a:t>…</a:t>
            </a:r>
            <a:r>
              <a:rPr lang="de-DE" b="1" dirty="0">
                <a:solidFill>
                  <a:srgbClr val="000000"/>
                </a:solidFill>
              </a:rPr>
              <a:t>jede Textstelle oder Information wird nach denselben   Kriterien</a:t>
            </a:r>
            <a:r>
              <a:rPr lang="de-DE" dirty="0">
                <a:solidFill>
                  <a:srgbClr val="000000"/>
                </a:solidFill>
              </a:rPr>
              <a:t> untersucht und bewertet, </a:t>
            </a:r>
            <a:r>
              <a:rPr lang="de-DE" dirty="0" err="1">
                <a:solidFill>
                  <a:srgbClr val="000000"/>
                </a:solidFill>
              </a:rPr>
              <a:t>un</a:t>
            </a:r>
            <a:r>
              <a:rPr lang="de-DE" dirty="0">
                <a:solidFill>
                  <a:srgbClr val="000000"/>
                </a:solidFill>
              </a:rPr>
              <a:t>-abhängig davon, wer  </a:t>
            </a:r>
          </a:p>
          <a:p>
            <a:pPr algn="r"/>
            <a:r>
              <a:rPr lang="de-DE" dirty="0">
                <a:solidFill>
                  <a:srgbClr val="000000"/>
                </a:solidFill>
              </a:rPr>
              <a:t> die Analyse durchführt oder wie oft sie wiederholt wird. </a:t>
            </a:r>
            <a:endParaRPr lang="en-US" dirty="0"/>
          </a:p>
        </p:txBody>
      </p:sp>
      <p:sp>
        <p:nvSpPr>
          <p:cNvPr id="21" name="TextBox 20">
            <a:extLst>
              <a:ext uri="{FF2B5EF4-FFF2-40B4-BE49-F238E27FC236}">
                <a16:creationId xmlns:a16="http://schemas.microsoft.com/office/drawing/2014/main" id="{66DF5B9D-CC76-26B0-907E-8276C56912B4}"/>
              </a:ext>
            </a:extLst>
          </p:cNvPr>
          <p:cNvSpPr txBox="1"/>
          <p:nvPr/>
        </p:nvSpPr>
        <p:spPr>
          <a:xfrm>
            <a:off x="7004949" y="2148582"/>
            <a:ext cx="1840066" cy="1687890"/>
          </a:xfrm>
          <a:prstGeom prst="ellipse">
            <a:avLst/>
          </a:prstGeom>
          <a:solidFill>
            <a:schemeClr val="bg1"/>
          </a:solidFill>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endParaRPr lang="en-US" dirty="0"/>
          </a:p>
          <a:p>
            <a:pPr algn="r"/>
            <a:endParaRPr lang="en-US" dirty="0"/>
          </a:p>
          <a:p>
            <a:pPr algn="r"/>
            <a:endParaRPr lang="en-US" dirty="0"/>
          </a:p>
          <a:p>
            <a:pPr algn="r"/>
            <a:endParaRPr lang="en-US" dirty="0"/>
          </a:p>
        </p:txBody>
      </p:sp>
      <p:pic>
        <p:nvPicPr>
          <p:cNvPr id="23" name="Picture 22">
            <a:extLst>
              <a:ext uri="{FF2B5EF4-FFF2-40B4-BE49-F238E27FC236}">
                <a16:creationId xmlns:a16="http://schemas.microsoft.com/office/drawing/2014/main" id="{797FA667-C860-B381-A3E9-080A25C3595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029942" y="1904285"/>
            <a:ext cx="2107933" cy="1991221"/>
          </a:xfrm>
          <a:prstGeom prst="rect">
            <a:avLst/>
          </a:prstGeom>
        </p:spPr>
      </p:pic>
      <p:pic>
        <p:nvPicPr>
          <p:cNvPr id="26" name="Picture 25">
            <a:extLst>
              <a:ext uri="{FF2B5EF4-FFF2-40B4-BE49-F238E27FC236}">
                <a16:creationId xmlns:a16="http://schemas.microsoft.com/office/drawing/2014/main" id="{36E81A0A-65E2-F3DE-0569-BA02C9CBE1DB}"/>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Lst>
          </a:blip>
          <a:srcRect r="6872" b="9081"/>
          <a:stretch/>
        </p:blipFill>
        <p:spPr>
          <a:xfrm>
            <a:off x="8371028" y="4296247"/>
            <a:ext cx="2232025" cy="1829622"/>
          </a:xfrm>
          <a:prstGeom prst="rect">
            <a:avLst/>
          </a:prstGeom>
        </p:spPr>
      </p:pic>
    </p:spTree>
    <p:extLst>
      <p:ext uri="{BB962C8B-B14F-4D97-AF65-F5344CB8AC3E}">
        <p14:creationId xmlns:p14="http://schemas.microsoft.com/office/powerpoint/2010/main" val="166491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F62D7C-34FC-4450-43D2-ED968B10FC17}"/>
              </a:ext>
            </a:extLst>
          </p:cNvPr>
          <p:cNvSpPr txBox="1"/>
          <p:nvPr/>
        </p:nvSpPr>
        <p:spPr>
          <a:xfrm>
            <a:off x="1690683" y="4145298"/>
            <a:ext cx="3954541" cy="2466915"/>
          </a:xfrm>
          <a:prstGeom prst="ellipse">
            <a:avLst/>
          </a:prstGeom>
          <a:ln w="28575">
            <a:noFill/>
          </a:ln>
        </p:spPr>
        <p:style>
          <a:lnRef idx="2">
            <a:schemeClr val="dk1"/>
          </a:lnRef>
          <a:fillRef idx="1">
            <a:schemeClr val="lt1"/>
          </a:fillRef>
          <a:effectRef idx="0">
            <a:schemeClr val="dk1"/>
          </a:effectRef>
          <a:fontRef idx="minor">
            <a:schemeClr val="dk1"/>
          </a:fontRef>
        </p:style>
        <p:txBody>
          <a:bodyPr wrap="square">
            <a:spAutoFit/>
          </a:bodyPr>
          <a:lstStyle/>
          <a:p>
            <a:pPr algn="r"/>
            <a:r>
              <a:rPr lang="en-US" dirty="0"/>
              <a:t>…</a:t>
            </a:r>
            <a:r>
              <a:rPr lang="de-DE" b="1" dirty="0">
                <a:solidFill>
                  <a:srgbClr val="000000"/>
                </a:solidFill>
              </a:rPr>
              <a:t>die Methodik transparent </a:t>
            </a:r>
            <a:r>
              <a:rPr lang="de-DE" b="1" dirty="0" err="1">
                <a:solidFill>
                  <a:srgbClr val="000000"/>
                </a:solidFill>
              </a:rPr>
              <a:t>doku-mentiert</a:t>
            </a:r>
            <a:r>
              <a:rPr lang="de-DE" b="1" dirty="0">
                <a:solidFill>
                  <a:srgbClr val="000000"/>
                </a:solidFill>
              </a:rPr>
              <a:t> wird, </a:t>
            </a:r>
            <a:r>
              <a:rPr lang="de-DE" dirty="0">
                <a:solidFill>
                  <a:srgbClr val="000000"/>
                </a:solidFill>
              </a:rPr>
              <a:t>damit andere nachvollziehen können, wie die Analyse durchgeführt wurde.</a:t>
            </a:r>
            <a:endParaRPr lang="en-US" dirty="0"/>
          </a:p>
        </p:txBody>
      </p:sp>
      <p:sp>
        <p:nvSpPr>
          <p:cNvPr id="24" name="TextBox 23">
            <a:extLst>
              <a:ext uri="{FF2B5EF4-FFF2-40B4-BE49-F238E27FC236}">
                <a16:creationId xmlns:a16="http://schemas.microsoft.com/office/drawing/2014/main" id="{36930B04-976D-4AE9-B679-6DE4DF1E6A79}"/>
              </a:ext>
            </a:extLst>
          </p:cNvPr>
          <p:cNvSpPr txBox="1"/>
          <p:nvPr/>
        </p:nvSpPr>
        <p:spPr>
          <a:xfrm>
            <a:off x="5371729" y="4076943"/>
            <a:ext cx="4855629" cy="2466915"/>
          </a:xfrm>
          <a:prstGeom prst="ellipse">
            <a:avLst/>
          </a:prstGeom>
          <a:ln w="28575">
            <a:noFill/>
          </a:ln>
        </p:spPr>
        <p:style>
          <a:lnRef idx="2">
            <a:schemeClr val="dk1"/>
          </a:lnRef>
          <a:fillRef idx="1">
            <a:schemeClr val="lt1"/>
          </a:fillRef>
          <a:effectRef idx="0">
            <a:schemeClr val="dk1"/>
          </a:effectRef>
          <a:fontRef idx="minor">
            <a:schemeClr val="dk1"/>
          </a:fontRef>
        </p:style>
        <p:txBody>
          <a:bodyPr wrap="square">
            <a:spAutoFit/>
          </a:bodyPr>
          <a:lstStyle/>
          <a:p>
            <a:r>
              <a:rPr lang="de-DE" dirty="0">
                <a:solidFill>
                  <a:srgbClr val="000000"/>
                </a:solidFill>
              </a:rPr>
              <a:t>…die Ergebnisauswertung </a:t>
            </a:r>
            <a:r>
              <a:rPr lang="de-DE" b="1" dirty="0">
                <a:solidFill>
                  <a:srgbClr val="000000"/>
                </a:solidFill>
              </a:rPr>
              <a:t>nicht auf subjektiven Meinungen der Forschenden basiert</a:t>
            </a:r>
            <a:r>
              <a:rPr lang="de-DE" dirty="0">
                <a:solidFill>
                  <a:srgbClr val="000000"/>
                </a:solidFill>
              </a:rPr>
              <a:t>, sondern (soweit möglich) auf klaren Kriterien (z.B. Häufigkeitsverteilungen).</a:t>
            </a:r>
            <a:endParaRPr lang="en-US" dirty="0"/>
          </a:p>
        </p:txBody>
      </p:sp>
      <p:sp>
        <p:nvSpPr>
          <p:cNvPr id="27" name="TextBox 26">
            <a:extLst>
              <a:ext uri="{FF2B5EF4-FFF2-40B4-BE49-F238E27FC236}">
                <a16:creationId xmlns:a16="http://schemas.microsoft.com/office/drawing/2014/main" id="{19302558-05F9-E9EC-AC67-3E3337680BAC}"/>
              </a:ext>
            </a:extLst>
          </p:cNvPr>
          <p:cNvSpPr txBox="1"/>
          <p:nvPr/>
        </p:nvSpPr>
        <p:spPr>
          <a:xfrm>
            <a:off x="9284824" y="4510729"/>
            <a:ext cx="1840066" cy="1687890"/>
          </a:xfrm>
          <a:prstGeom prst="ellipse">
            <a:avLst/>
          </a:prstGeom>
          <a:solidFill>
            <a:schemeClr val="bg1"/>
          </a:solidFill>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endParaRPr lang="en-US" dirty="0"/>
          </a:p>
          <a:p>
            <a:pPr algn="r"/>
            <a:endParaRPr lang="en-US" dirty="0"/>
          </a:p>
          <a:p>
            <a:pPr algn="r"/>
            <a:endParaRPr lang="en-US" dirty="0"/>
          </a:p>
          <a:p>
            <a:pPr algn="r"/>
            <a:endParaRPr lang="en-US" dirty="0"/>
          </a:p>
        </p:txBody>
      </p:sp>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Was heißt „intersubjektiv nachvollziehbar“?</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Inhaltsforschung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9</a:t>
            </a:fld>
            <a:endParaRPr lang="en-US" dirty="0"/>
          </a:p>
        </p:txBody>
      </p:sp>
      <p:sp>
        <p:nvSpPr>
          <p:cNvPr id="7" name="Inhaltsplatzhalter 6">
            <a:extLst>
              <a:ext uri="{FF2B5EF4-FFF2-40B4-BE49-F238E27FC236}">
                <a16:creationId xmlns:a16="http://schemas.microsoft.com/office/drawing/2014/main" id="{A9B2526D-5329-8836-5087-3B63295EB658}"/>
              </a:ext>
            </a:extLst>
          </p:cNvPr>
          <p:cNvSpPr>
            <a:spLocks noGrp="1"/>
          </p:cNvSpPr>
          <p:nvPr>
            <p:ph idx="1"/>
          </p:nvPr>
        </p:nvSpPr>
        <p:spPr>
          <a:xfrm>
            <a:off x="838200" y="1479244"/>
            <a:ext cx="6389858" cy="4631188"/>
          </a:xfrm>
        </p:spPr>
        <p:txBody>
          <a:bodyPr/>
          <a:lstStyle/>
          <a:p>
            <a:r>
              <a:rPr lang="de-DE" b="1" i="0" dirty="0">
                <a:solidFill>
                  <a:srgbClr val="000000"/>
                </a:solidFill>
                <a:effectLst/>
                <a:latin typeface="+mj-lt"/>
              </a:rPr>
              <a:t>Intersubjektiv nachvollziehbar </a:t>
            </a:r>
            <a:r>
              <a:rPr lang="de-DE" i="0" dirty="0">
                <a:solidFill>
                  <a:srgbClr val="000000"/>
                </a:solidFill>
                <a:effectLst/>
                <a:latin typeface="+mj-lt"/>
              </a:rPr>
              <a:t>bedeutet, dass die Vorgehensweise und die Ergebnisse der Inhaltsanalyse so gestaltet sein müssen, dass sie für verschiedene Personen (Subjekte) </a:t>
            </a:r>
            <a:r>
              <a:rPr lang="de-DE" b="1" i="0" dirty="0">
                <a:solidFill>
                  <a:srgbClr val="000000"/>
                </a:solidFill>
                <a:effectLst/>
                <a:latin typeface="+mj-lt"/>
              </a:rPr>
              <a:t>verständlich und reproduzierbar</a:t>
            </a:r>
            <a:r>
              <a:rPr lang="de-DE" i="0" dirty="0">
                <a:solidFill>
                  <a:srgbClr val="000000"/>
                </a:solidFill>
                <a:effectLst/>
                <a:latin typeface="+mj-lt"/>
              </a:rPr>
              <a:t> sind.</a:t>
            </a:r>
          </a:p>
          <a:p>
            <a:r>
              <a:rPr lang="de-DE" b="0" i="0" dirty="0">
                <a:solidFill>
                  <a:srgbClr val="000000"/>
                </a:solidFill>
                <a:effectLst/>
                <a:latin typeface="+mj-lt"/>
              </a:rPr>
              <a:t>Im Detail heißt das, dass: </a:t>
            </a:r>
          </a:p>
        </p:txBody>
      </p:sp>
      <p:sp>
        <p:nvSpPr>
          <p:cNvPr id="18" name="TextBox 17">
            <a:extLst>
              <a:ext uri="{FF2B5EF4-FFF2-40B4-BE49-F238E27FC236}">
                <a16:creationId xmlns:a16="http://schemas.microsoft.com/office/drawing/2014/main" id="{7016BCEE-4BF3-2996-4308-7114100855F6}"/>
              </a:ext>
            </a:extLst>
          </p:cNvPr>
          <p:cNvSpPr txBox="1"/>
          <p:nvPr/>
        </p:nvSpPr>
        <p:spPr>
          <a:xfrm>
            <a:off x="265129" y="4422542"/>
            <a:ext cx="1840066" cy="1687890"/>
          </a:xfrm>
          <a:prstGeom prst="ellipse">
            <a:avLst/>
          </a:prstGeom>
          <a:solidFill>
            <a:schemeClr val="bg1"/>
          </a:solidFill>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endParaRPr lang="en-US" dirty="0"/>
          </a:p>
          <a:p>
            <a:pPr algn="r"/>
            <a:endParaRPr lang="en-US" dirty="0"/>
          </a:p>
          <a:p>
            <a:pPr algn="r"/>
            <a:endParaRPr lang="en-US" dirty="0"/>
          </a:p>
          <a:p>
            <a:pPr algn="r"/>
            <a:endParaRPr lang="en-US" dirty="0"/>
          </a:p>
        </p:txBody>
      </p:sp>
      <p:sp>
        <p:nvSpPr>
          <p:cNvPr id="19" name="TextBox 18">
            <a:extLst>
              <a:ext uri="{FF2B5EF4-FFF2-40B4-BE49-F238E27FC236}">
                <a16:creationId xmlns:a16="http://schemas.microsoft.com/office/drawing/2014/main" id="{25DFE0EB-6DDE-3737-3921-17D6085E6FB2}"/>
              </a:ext>
            </a:extLst>
          </p:cNvPr>
          <p:cNvSpPr txBox="1"/>
          <p:nvPr/>
        </p:nvSpPr>
        <p:spPr>
          <a:xfrm>
            <a:off x="8327733" y="1197426"/>
            <a:ext cx="3820972" cy="2856428"/>
          </a:xfrm>
          <a:prstGeom prst="ellipse">
            <a:avLst/>
          </a:prstGeom>
          <a:ln w="28575">
            <a:noFill/>
          </a:ln>
        </p:spPr>
        <p:style>
          <a:lnRef idx="2">
            <a:schemeClr val="dk1"/>
          </a:lnRef>
          <a:fillRef idx="1">
            <a:schemeClr val="lt1"/>
          </a:fillRef>
          <a:effectRef idx="0">
            <a:schemeClr val="dk1"/>
          </a:effectRef>
          <a:fontRef idx="minor">
            <a:schemeClr val="dk1"/>
          </a:fontRef>
        </p:style>
        <p:txBody>
          <a:bodyPr wrap="square">
            <a:spAutoFit/>
          </a:bodyPr>
          <a:lstStyle/>
          <a:p>
            <a:pPr algn="r"/>
            <a:r>
              <a:rPr lang="en-US" dirty="0"/>
              <a:t>…</a:t>
            </a:r>
            <a:r>
              <a:rPr lang="de-DE" b="1" dirty="0">
                <a:solidFill>
                  <a:srgbClr val="000000"/>
                </a:solidFill>
              </a:rPr>
              <a:t>die Kategorien und </a:t>
            </a:r>
            <a:r>
              <a:rPr lang="de-DE" b="1" dirty="0" err="1">
                <a:solidFill>
                  <a:srgbClr val="000000"/>
                </a:solidFill>
              </a:rPr>
              <a:t>Codierregeln</a:t>
            </a:r>
            <a:r>
              <a:rPr lang="de-DE" b="1" dirty="0">
                <a:solidFill>
                  <a:srgbClr val="000000"/>
                </a:solidFill>
              </a:rPr>
              <a:t> konsistent </a:t>
            </a:r>
            <a:r>
              <a:rPr lang="de-DE" b="1" dirty="0" err="1">
                <a:solidFill>
                  <a:srgbClr val="000000"/>
                </a:solidFill>
              </a:rPr>
              <a:t>ange</a:t>
            </a:r>
            <a:r>
              <a:rPr lang="de-DE" b="1" dirty="0">
                <a:solidFill>
                  <a:srgbClr val="000000"/>
                </a:solidFill>
              </a:rPr>
              <a:t>-wendet werden</a:t>
            </a:r>
            <a:r>
              <a:rPr lang="de-DE" dirty="0">
                <a:solidFill>
                  <a:srgbClr val="000000"/>
                </a:solidFill>
              </a:rPr>
              <a:t>, um Interpretations-</a:t>
            </a:r>
            <a:r>
              <a:rPr lang="de-DE" dirty="0" err="1">
                <a:solidFill>
                  <a:srgbClr val="000000"/>
                </a:solidFill>
              </a:rPr>
              <a:t>spielraum</a:t>
            </a:r>
            <a:r>
              <a:rPr lang="de-DE" dirty="0">
                <a:solidFill>
                  <a:srgbClr val="000000"/>
                </a:solidFill>
              </a:rPr>
              <a:t> so gering wie möglich zu halten. </a:t>
            </a:r>
            <a:endParaRPr lang="en-US" dirty="0"/>
          </a:p>
        </p:txBody>
      </p:sp>
      <p:sp>
        <p:nvSpPr>
          <p:cNvPr id="21" name="TextBox 20">
            <a:extLst>
              <a:ext uri="{FF2B5EF4-FFF2-40B4-BE49-F238E27FC236}">
                <a16:creationId xmlns:a16="http://schemas.microsoft.com/office/drawing/2014/main" id="{66DF5B9D-CC76-26B0-907E-8276C56912B4}"/>
              </a:ext>
            </a:extLst>
          </p:cNvPr>
          <p:cNvSpPr txBox="1"/>
          <p:nvPr/>
        </p:nvSpPr>
        <p:spPr>
          <a:xfrm>
            <a:off x="7004949" y="2148582"/>
            <a:ext cx="1840066" cy="1687890"/>
          </a:xfrm>
          <a:prstGeom prst="ellipse">
            <a:avLst/>
          </a:prstGeom>
          <a:solidFill>
            <a:schemeClr val="bg1"/>
          </a:solidFill>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endParaRPr lang="en-US" dirty="0"/>
          </a:p>
          <a:p>
            <a:pPr algn="r"/>
            <a:endParaRPr lang="en-US" dirty="0"/>
          </a:p>
          <a:p>
            <a:pPr algn="r"/>
            <a:endParaRPr lang="en-US" dirty="0"/>
          </a:p>
          <a:p>
            <a:pPr algn="r"/>
            <a:endParaRPr lang="en-US" dirty="0"/>
          </a:p>
        </p:txBody>
      </p:sp>
      <p:pic>
        <p:nvPicPr>
          <p:cNvPr id="8" name="Picture 7">
            <a:extLst>
              <a:ext uri="{FF2B5EF4-FFF2-40B4-BE49-F238E27FC236}">
                <a16:creationId xmlns:a16="http://schemas.microsoft.com/office/drawing/2014/main" id="{7AE695E5-9338-A419-03A3-A2C045AFCD16}"/>
              </a:ext>
            </a:extLst>
          </p:cNvPr>
          <p:cNvPicPr>
            <a:picLocks noChangeAspect="1"/>
          </p:cNvPicPr>
          <p:nvPr/>
        </p:nvPicPr>
        <p:blipFill>
          <a:blip r:embed="rId3">
            <a:duotone>
              <a:schemeClr val="accent1">
                <a:shade val="45000"/>
                <a:satMod val="135000"/>
              </a:schemeClr>
              <a:prstClr val="white"/>
            </a:duotone>
          </a:blip>
          <a:stretch>
            <a:fillRect/>
          </a:stretch>
        </p:blipFill>
        <p:spPr>
          <a:xfrm>
            <a:off x="547713" y="4528043"/>
            <a:ext cx="2056534" cy="1897851"/>
          </a:xfrm>
          <a:prstGeom prst="rect">
            <a:avLst/>
          </a:prstGeom>
        </p:spPr>
      </p:pic>
      <p:pic>
        <p:nvPicPr>
          <p:cNvPr id="10" name="Picture 9">
            <a:extLst>
              <a:ext uri="{FF2B5EF4-FFF2-40B4-BE49-F238E27FC236}">
                <a16:creationId xmlns:a16="http://schemas.microsoft.com/office/drawing/2014/main" id="{6F60BF09-DFCD-F403-8EFC-A66295B89291}"/>
              </a:ext>
            </a:extLst>
          </p:cNvPr>
          <p:cNvPicPr>
            <a:picLocks noChangeAspect="1"/>
          </p:cNvPicPr>
          <p:nvPr/>
        </p:nvPicPr>
        <p:blipFill>
          <a:blip r:embed="rId4">
            <a:duotone>
              <a:schemeClr val="accent1">
                <a:shade val="45000"/>
                <a:satMod val="135000"/>
              </a:schemeClr>
              <a:prstClr val="white"/>
            </a:duotone>
          </a:blip>
          <a:stretch>
            <a:fillRect/>
          </a:stretch>
        </p:blipFill>
        <p:spPr>
          <a:xfrm rot="1927604">
            <a:off x="7365722" y="1693188"/>
            <a:ext cx="1999088" cy="2095265"/>
          </a:xfrm>
          <a:prstGeom prst="rect">
            <a:avLst/>
          </a:prstGeom>
        </p:spPr>
      </p:pic>
      <p:pic>
        <p:nvPicPr>
          <p:cNvPr id="12" name="Picture 11">
            <a:extLst>
              <a:ext uri="{FF2B5EF4-FFF2-40B4-BE49-F238E27FC236}">
                <a16:creationId xmlns:a16="http://schemas.microsoft.com/office/drawing/2014/main" id="{65DB2B14-53D7-CAF0-EF73-62D07190F861}"/>
              </a:ext>
            </a:extLst>
          </p:cNvPr>
          <p:cNvPicPr>
            <a:picLocks noChangeAspect="1"/>
          </p:cNvPicPr>
          <p:nvPr/>
        </p:nvPicPr>
        <p:blipFill>
          <a:blip r:embed="rId5">
            <a:duotone>
              <a:schemeClr val="accent1">
                <a:shade val="45000"/>
                <a:satMod val="135000"/>
              </a:schemeClr>
              <a:prstClr val="white"/>
            </a:duotone>
          </a:blip>
          <a:stretch>
            <a:fillRect/>
          </a:stretch>
        </p:blipFill>
        <p:spPr>
          <a:xfrm>
            <a:off x="9177846" y="4264450"/>
            <a:ext cx="2124497" cy="2274462"/>
          </a:xfrm>
          <a:prstGeom prst="rect">
            <a:avLst/>
          </a:prstGeom>
        </p:spPr>
      </p:pic>
    </p:spTree>
    <p:extLst>
      <p:ext uri="{BB962C8B-B14F-4D97-AF65-F5344CB8AC3E}">
        <p14:creationId xmlns:p14="http://schemas.microsoft.com/office/powerpoint/2010/main" val="295612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9" grpId="0" animBg="1"/>
    </p:bldLst>
  </p:timing>
</p:sld>
</file>

<file path=ppt/theme/theme1.xml><?xml version="1.0" encoding="utf-8"?>
<a:theme xmlns:a="http://schemas.openxmlformats.org/drawingml/2006/main" name="LMU Julian Arial">
  <a:themeElements>
    <a:clrScheme name="Julio">
      <a:dk1>
        <a:sysClr val="windowText" lastClr="000000"/>
      </a:dk1>
      <a:lt1>
        <a:sysClr val="window" lastClr="FFFFFF"/>
      </a:lt1>
      <a:dk2>
        <a:srgbClr val="44546A"/>
      </a:dk2>
      <a:lt2>
        <a:srgbClr val="E7E6E6"/>
      </a:lt2>
      <a:accent1>
        <a:srgbClr val="2F854C"/>
      </a:accent1>
      <a:accent2>
        <a:srgbClr val="404040"/>
      </a:accent2>
      <a:accent3>
        <a:srgbClr val="2B6071"/>
      </a:accent3>
      <a:accent4>
        <a:srgbClr val="9A3662"/>
      </a:accent4>
      <a:accent5>
        <a:srgbClr val="B65240"/>
      </a:accent5>
      <a:accent6>
        <a:srgbClr val="B67C4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8FD5C105-F831-452E-B1A6-D1CB454FCB23}" vid="{4334E492-00A0-424C-A0EB-DD78C39B494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LMU Julian Arial</Template>
  <TotalTime>0</TotalTime>
  <Words>2181</Words>
  <Application>Microsoft Office PowerPoint</Application>
  <PresentationFormat>Widescreen</PresentationFormat>
  <Paragraphs>375</Paragraphs>
  <Slides>37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-apple-system</vt:lpstr>
      <vt:lpstr>Arial</vt:lpstr>
      <vt:lpstr>Calibri</vt:lpstr>
      <vt:lpstr>Compatil Fact LT Com</vt:lpstr>
      <vt:lpstr>Wingdings</vt:lpstr>
      <vt:lpstr>LMU Julian Arial</vt:lpstr>
      <vt:lpstr>Einführung in die quantitative Inhaltsanalyse </vt:lpstr>
      <vt:lpstr>Ablauf der Sitzung</vt:lpstr>
      <vt:lpstr>Literaturempfehlung</vt:lpstr>
      <vt:lpstr>PowerPoint Presentation</vt:lpstr>
      <vt:lpstr>Definition: Inhaltsanalyse</vt:lpstr>
      <vt:lpstr>Definition: Inhaltsanalyse</vt:lpstr>
      <vt:lpstr>Definition: Inhaltsanalyse</vt:lpstr>
      <vt:lpstr>Was heißt „systematisch“?</vt:lpstr>
      <vt:lpstr>Was heißt „intersubjektiv nachvollziehbar“?</vt:lpstr>
      <vt:lpstr>PowerPoint Presentation</vt:lpstr>
      <vt:lpstr>Empirische Methoden der Sozialforschung (vereinfachte Darstellung)</vt:lpstr>
      <vt:lpstr>Empirische Methoden der Sozialforschung (komplexe Darstellung)</vt:lpstr>
      <vt:lpstr>Forschungsgebiete entlang der Lasswell-Formel</vt:lpstr>
      <vt:lpstr>PowerPoint Presentation</vt:lpstr>
      <vt:lpstr>Erkenntnisziele</vt:lpstr>
      <vt:lpstr>Erkenntnisziele</vt:lpstr>
      <vt:lpstr>PowerPoint Presentation</vt:lpstr>
      <vt:lpstr>Anregungen für mögliche Forschungsfragen</vt:lpstr>
      <vt:lpstr>Übung</vt:lpstr>
      <vt:lpstr>PowerPoint Presentation</vt:lpstr>
      <vt:lpstr>Vorteile</vt:lpstr>
      <vt:lpstr>Nachteile</vt:lpstr>
      <vt:lpstr>Fazit</vt:lpstr>
      <vt:lpstr>PowerPoint Presentation</vt:lpstr>
      <vt:lpstr>Abstrakte Darstellung entlang des empirischen Forschungsprozesses</vt:lpstr>
      <vt:lpstr>Abstrakte Darstellung entlang des empirischen Forschungsprozesses</vt:lpstr>
      <vt:lpstr>Abstrakte Darstellung entlang des empirischen Forschungsprozesses</vt:lpstr>
      <vt:lpstr>Vereinfachte „Hands-on“-Darstellung des Ablaufs der Inhaltsanalyse</vt:lpstr>
      <vt:lpstr>Vereinfachte „Hands-on“-Darstellung des Ablaufs der Inhaltsanalyse</vt:lpstr>
      <vt:lpstr>Zusammengefasst:</vt:lpstr>
      <vt:lpstr>PowerPoint Presentation</vt:lpstr>
      <vt:lpstr>Untersuchungseinheiten der Inhaltsanalyse</vt:lpstr>
      <vt:lpstr>Untersuchungseinheiten: Beispiele</vt:lpstr>
      <vt:lpstr>Deep Dive: Codiereinheit</vt:lpstr>
      <vt:lpstr>PowerPoint Presentation</vt:lpstr>
      <vt:lpstr>Auswahlverfahren zum Ziehen von Stichproben in der Inhaltsanalyse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Computergestützte Datenanalyse</dc:title>
  <dc:creator>Lara Kobilke</dc:creator>
  <cp:lastModifiedBy>Kobilke, Lara</cp:lastModifiedBy>
  <cp:revision>857</cp:revision>
  <dcterms:created xsi:type="dcterms:W3CDTF">2017-10-09T11:31:47Z</dcterms:created>
  <dcterms:modified xsi:type="dcterms:W3CDTF">2024-11-22T11:08:27Z</dcterms:modified>
</cp:coreProperties>
</file>