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558" r:id="rId3"/>
    <p:sldId id="627" r:id="rId4"/>
    <p:sldId id="755" r:id="rId5"/>
    <p:sldId id="708" r:id="rId6"/>
    <p:sldId id="746" r:id="rId7"/>
    <p:sldId id="722" r:id="rId8"/>
    <p:sldId id="701" r:id="rId9"/>
    <p:sldId id="720" r:id="rId10"/>
    <p:sldId id="747" r:id="rId11"/>
    <p:sldId id="748" r:id="rId12"/>
    <p:sldId id="756" r:id="rId13"/>
    <p:sldId id="749" r:id="rId14"/>
    <p:sldId id="762" r:id="rId15"/>
    <p:sldId id="759" r:id="rId16"/>
    <p:sldId id="757" r:id="rId17"/>
    <p:sldId id="758" r:id="rId18"/>
    <p:sldId id="760" r:id="rId19"/>
    <p:sldId id="761" r:id="rId20"/>
    <p:sldId id="763" r:id="rId21"/>
    <p:sldId id="751" r:id="rId22"/>
    <p:sldId id="728" r:id="rId23"/>
    <p:sldId id="729" r:id="rId24"/>
    <p:sldId id="752" r:id="rId25"/>
    <p:sldId id="73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5B41C-7067-13E9-CCBC-D815C653A58D}" name="Valerie Hase" initials="VH" userId="S::v.hase@ikmz.uzh.ch::be500520-447a-405c-8359-9be357eb9e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54C"/>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6" autoAdjust="0"/>
    <p:restoredTop sz="82633" autoAdjust="0"/>
  </p:normalViewPr>
  <p:slideViewPr>
    <p:cSldViewPr snapToGrid="0">
      <p:cViewPr varScale="1">
        <p:scale>
          <a:sx n="91" d="100"/>
          <a:sy n="91" d="100"/>
        </p:scale>
        <p:origin x="1578" y="66"/>
      </p:cViewPr>
      <p:guideLst/>
    </p:cSldViewPr>
  </p:slideViewPr>
  <p:outlineViewPr>
    <p:cViewPr>
      <p:scale>
        <a:sx n="33" d="100"/>
        <a:sy n="33" d="100"/>
      </p:scale>
      <p:origin x="0" y="-130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FA2ED-D1AA-48C8-B5F5-36FFDC7E6DE6}" type="datetimeFigureOut">
              <a:rPr lang="en-US" smtClean="0"/>
              <a:t>2/8/2025</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197B6-CD74-4F6A-B9DB-666D1CAA40A1}" type="slidenum">
              <a:rPr lang="en-US" smtClean="0"/>
              <a:t>‹Nr.›</a:t>
            </a:fld>
            <a:endParaRPr lang="en-US" dirty="0"/>
          </a:p>
        </p:txBody>
      </p:sp>
    </p:spTree>
    <p:extLst>
      <p:ext uri="{BB962C8B-B14F-4D97-AF65-F5344CB8AC3E}">
        <p14:creationId xmlns:p14="http://schemas.microsoft.com/office/powerpoint/2010/main" val="7434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6197B6-CD74-4F6A-B9DB-666D1CAA40A1}" type="slidenum">
              <a:rPr lang="en-US" smtClean="0"/>
              <a:t>1</a:t>
            </a:fld>
            <a:endParaRPr lang="en-US" dirty="0"/>
          </a:p>
        </p:txBody>
      </p:sp>
    </p:spTree>
    <p:extLst>
      <p:ext uri="{BB962C8B-B14F-4D97-AF65-F5344CB8AC3E}">
        <p14:creationId xmlns:p14="http://schemas.microsoft.com/office/powerpoint/2010/main" val="328519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4538"/>
            <a:ext cx="6615113" cy="3722687"/>
          </a:xfrm>
        </p:spPr>
      </p:sp>
      <p:sp>
        <p:nvSpPr>
          <p:cNvPr id="3" name="Notizenplatzhalter 2"/>
          <p:cNvSpPr>
            <a:spLocks noGrp="1"/>
          </p:cNvSpPr>
          <p:nvPr>
            <p:ph type="body" idx="1"/>
          </p:nvPr>
        </p:nvSpPr>
        <p:spPr>
          <a:xfrm>
            <a:off x="905952" y="4714654"/>
            <a:ext cx="4985772" cy="278413"/>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CF38D175-B6E4-4471-B7BF-D25F69C66D02}" type="slidenum">
              <a:rPr lang="de-DE" smtClean="0"/>
              <a:pPr>
                <a:defRPr/>
              </a:pPr>
              <a:t>2</a:t>
            </a:fld>
            <a:endParaRPr lang="de-DE" dirty="0"/>
          </a:p>
        </p:txBody>
      </p:sp>
    </p:spTree>
    <p:extLst>
      <p:ext uri="{BB962C8B-B14F-4D97-AF65-F5344CB8AC3E}">
        <p14:creationId xmlns:p14="http://schemas.microsoft.com/office/powerpoint/2010/main" val="354521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197B6-CD74-4F6A-B9DB-666D1CAA40A1}" type="slidenum">
              <a:rPr lang="en-US" smtClean="0"/>
              <a:t>5</a:t>
            </a:fld>
            <a:endParaRPr lang="en-US" dirty="0"/>
          </a:p>
        </p:txBody>
      </p:sp>
    </p:spTree>
    <p:extLst>
      <p:ext uri="{BB962C8B-B14F-4D97-AF65-F5344CB8AC3E}">
        <p14:creationId xmlns:p14="http://schemas.microsoft.com/office/powerpoint/2010/main" val="213678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197B6-CD74-4F6A-B9DB-666D1CAA40A1}" type="slidenum">
              <a:rPr lang="en-US" smtClean="0"/>
              <a:t>6</a:t>
            </a:fld>
            <a:endParaRPr lang="en-US" dirty="0"/>
          </a:p>
        </p:txBody>
      </p:sp>
    </p:spTree>
    <p:extLst>
      <p:ext uri="{BB962C8B-B14F-4D97-AF65-F5344CB8AC3E}">
        <p14:creationId xmlns:p14="http://schemas.microsoft.com/office/powerpoint/2010/main" val="12961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197B6-CD74-4F6A-B9DB-666D1CAA40A1}" type="slidenum">
              <a:rPr lang="en-US" smtClean="0"/>
              <a:t>17</a:t>
            </a:fld>
            <a:endParaRPr lang="en-US" dirty="0"/>
          </a:p>
        </p:txBody>
      </p:sp>
    </p:spTree>
    <p:extLst>
      <p:ext uri="{BB962C8B-B14F-4D97-AF65-F5344CB8AC3E}">
        <p14:creationId xmlns:p14="http://schemas.microsoft.com/office/powerpoint/2010/main" val="2074613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bg>
      <p:bgPr>
        <a:solidFill>
          <a:schemeClr val="bg1"/>
        </a:solidFill>
        <a:effectLst/>
      </p:bgPr>
    </p:bg>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9063" b="20297"/>
          <a:stretch/>
        </p:blipFill>
        <p:spPr>
          <a:xfrm>
            <a:off x="7597833" y="2767579"/>
            <a:ext cx="4594167" cy="4090421"/>
          </a:xfrm>
          <a:prstGeom prst="rect">
            <a:avLst/>
          </a:prstGeom>
        </p:spPr>
      </p:pic>
      <p:sp>
        <p:nvSpPr>
          <p:cNvPr id="3" name="Untertitel 2"/>
          <p:cNvSpPr>
            <a:spLocks noGrp="1"/>
          </p:cNvSpPr>
          <p:nvPr>
            <p:ph type="subTitle" idx="1" hasCustomPrompt="1"/>
          </p:nvPr>
        </p:nvSpPr>
        <p:spPr>
          <a:xfrm>
            <a:off x="1524000" y="3549291"/>
            <a:ext cx="9144000" cy="9404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en-US"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152996" cy="1127490"/>
          </a:xfrm>
          <a:prstGeom prst="rect">
            <a:avLst/>
          </a:prstGeom>
        </p:spPr>
      </p:pic>
      <p:cxnSp>
        <p:nvCxnSpPr>
          <p:cNvPr id="14" name="Gerader Verbinder 13"/>
          <p:cNvCxnSpPr>
            <a:cxnSpLocks/>
          </p:cNvCxnSpPr>
          <p:nvPr/>
        </p:nvCxnSpPr>
        <p:spPr>
          <a:xfrm>
            <a:off x="1524000" y="5001032"/>
            <a:ext cx="3036917" cy="0"/>
          </a:xfrm>
          <a:prstGeom prst="line">
            <a:avLst/>
          </a:prstGeom>
          <a:ln w="19050">
            <a:solidFill>
              <a:srgbClr val="2F854C"/>
            </a:soli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p:nvPr>
        </p:nvSpPr>
        <p:spPr>
          <a:xfrm>
            <a:off x="1524000" y="1181047"/>
            <a:ext cx="9144000" cy="2368244"/>
          </a:xfrm>
        </p:spPr>
        <p:txBody>
          <a:bodyPr anchor="b"/>
          <a:lstStyle>
            <a:lvl1pPr algn="ctr">
              <a:defRPr/>
            </a:lvl1pPr>
          </a:lstStyle>
          <a:p>
            <a:r>
              <a:rPr lang="de-DE"/>
              <a:t>Titelmasterformat durch Klicken bearbeiten</a:t>
            </a:r>
            <a:endParaRPr lang="en-US" dirty="0"/>
          </a:p>
        </p:txBody>
      </p:sp>
      <p:sp>
        <p:nvSpPr>
          <p:cNvPr id="11" name="Textplatzhalter 10"/>
          <p:cNvSpPr>
            <a:spLocks noGrp="1"/>
          </p:cNvSpPr>
          <p:nvPr>
            <p:ph type="body" sz="quarter" idx="10" hasCustomPrompt="1"/>
          </p:nvPr>
        </p:nvSpPr>
        <p:spPr>
          <a:xfrm>
            <a:off x="1524000" y="5000625"/>
            <a:ext cx="6073833" cy="1582738"/>
          </a:xfrm>
        </p:spPr>
        <p:txBody>
          <a:bodyPr lIns="0" tIns="91440" rIns="0" bIns="0">
            <a:normAutofit/>
          </a:bodyPr>
          <a:lstStyle>
            <a:lvl1pPr marL="0" indent="0">
              <a:spcBef>
                <a:spcPts val="300"/>
              </a:spcBef>
              <a:buNone/>
              <a:defRPr sz="1200" i="0"/>
            </a:lvl1pPr>
            <a:lvl2pPr>
              <a:defRPr sz="1400"/>
            </a:lvl2pPr>
            <a:lvl3pPr>
              <a:defRPr sz="1400"/>
            </a:lvl3pPr>
            <a:lvl4pPr>
              <a:defRPr sz="1400"/>
            </a:lvl4pPr>
            <a:lvl5pPr>
              <a:defRPr sz="1400"/>
            </a:lvl5pPr>
          </a:lstStyle>
          <a:p>
            <a:pPr lvl="0"/>
            <a:r>
              <a:rPr lang="de-DE" dirty="0"/>
              <a:t>Name</a:t>
            </a:r>
          </a:p>
          <a:p>
            <a:pPr lvl="0"/>
            <a:r>
              <a:rPr lang="de-DE" dirty="0"/>
              <a:t>Institution</a:t>
            </a:r>
          </a:p>
          <a:p>
            <a:pPr lvl="0"/>
            <a:r>
              <a:rPr lang="de-DE" dirty="0"/>
              <a:t>Datum</a:t>
            </a:r>
            <a:endParaRPr lang="en-US" dirty="0"/>
          </a:p>
        </p:txBody>
      </p:sp>
    </p:spTree>
    <p:extLst>
      <p:ext uri="{BB962C8B-B14F-4D97-AF65-F5344CB8AC3E}">
        <p14:creationId xmlns:p14="http://schemas.microsoft.com/office/powerpoint/2010/main" val="78825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in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lvl1pPr>
              <a:defRPr/>
            </a:lvl1pPr>
          </a:lstStyle>
          <a:p>
            <a:r>
              <a:rPr lang="de-DE"/>
              <a:t>Titelmasterformat durch Klicken bearbeiten</a:t>
            </a:r>
            <a:endParaRPr lang="en-US" dirty="0"/>
          </a:p>
        </p:txBody>
      </p:sp>
      <p:sp>
        <p:nvSpPr>
          <p:cNvPr id="3" name="Datumsplatzhalter 2"/>
          <p:cNvSpPr>
            <a:spLocks noGrp="1"/>
          </p:cNvSpPr>
          <p:nvPr>
            <p:ph type="dt" sz="half" idx="10"/>
          </p:nvPr>
        </p:nvSpPr>
        <p:spPr/>
        <p:txBody>
          <a:bodyPr/>
          <a:lstStyle/>
          <a:p>
            <a:fld id="{5B860A5B-F3E1-469C-B00F-0D0D1C038F97}" type="datetime1">
              <a:rPr lang="en-US" smtClean="0"/>
              <a:t>2/8/2025</a:t>
            </a:fld>
            <a:endParaRPr lang="en-US" dirty="0"/>
          </a:p>
        </p:txBody>
      </p:sp>
      <p:sp>
        <p:nvSpPr>
          <p:cNvPr id="4" name="Fußzeilenplatzhalter 3"/>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5" name="Foliennummernplatzhalter 4"/>
          <p:cNvSpPr>
            <a:spLocks noGrp="1"/>
          </p:cNvSpPr>
          <p:nvPr>
            <p:ph type="sldNum" sz="quarter" idx="12"/>
          </p:nvPr>
        </p:nvSpPr>
        <p:spPr/>
        <p:txBody>
          <a:bodyPr/>
          <a:lstStyle/>
          <a:p>
            <a:fld id="{0EF26BBE-D3A3-4F3F-A638-BF713FEEBD0D}" type="slidenum">
              <a:rPr lang="en-US" smtClean="0"/>
              <a:t>‹Nr.›</a:t>
            </a:fld>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7" name="Inhaltsplatzhalter 2"/>
          <p:cNvSpPr>
            <a:spLocks noGrp="1"/>
          </p:cNvSpPr>
          <p:nvPr>
            <p:ph idx="1"/>
          </p:nvPr>
        </p:nvSpPr>
        <p:spPr>
          <a:xfrm>
            <a:off x="838200" y="1343168"/>
            <a:ext cx="10515600" cy="4833795"/>
          </a:xfrm>
        </p:spPr>
        <p:txBody>
          <a:bodyPr>
            <a:normAutofit/>
          </a:bodyPr>
          <a:lstStyle>
            <a:lvl1pPr marL="228600" indent="-228600">
              <a:lnSpc>
                <a:spcPct val="100000"/>
              </a:lnSpc>
              <a:buClr>
                <a:schemeClr val="accent1"/>
              </a:buClr>
              <a:buFont typeface="Wingdings" panose="05000000000000000000" pitchFamily="2" charset="2"/>
              <a:buChar char="§"/>
              <a:defRPr sz="2400"/>
            </a:lvl1pPr>
            <a:lvl2pPr marL="800100" indent="-342900">
              <a:lnSpc>
                <a:spcPct val="100000"/>
              </a:lnSpc>
              <a:buClr>
                <a:schemeClr val="accent1"/>
              </a:buClr>
              <a:buFont typeface="Wingdings" panose="05000000000000000000" pitchFamily="2" charset="2"/>
              <a:buChar char="§"/>
              <a:defRPr sz="2000"/>
            </a:lvl2pPr>
            <a:lvl3pPr marL="1257300" indent="-342900">
              <a:lnSpc>
                <a:spcPct val="100000"/>
              </a:lnSpc>
              <a:buClr>
                <a:schemeClr val="accent1"/>
              </a:buClr>
              <a:buFont typeface="Wingdings" panose="05000000000000000000" pitchFamily="2" charset="2"/>
              <a:buChar char="§"/>
              <a:defRPr sz="1800"/>
            </a:lvl3pPr>
            <a:lvl4pPr marL="1714500" indent="-342900">
              <a:lnSpc>
                <a:spcPct val="100000"/>
              </a:lnSpc>
              <a:buClr>
                <a:schemeClr val="accent1"/>
              </a:buClr>
              <a:buFont typeface="Wingdings" panose="05000000000000000000" pitchFamily="2" charset="2"/>
              <a:buChar char="§"/>
              <a:defRPr sz="1600"/>
            </a:lvl4pPr>
            <a:lvl5pPr marL="2171700" indent="-342900">
              <a:lnSpc>
                <a:spcPct val="100000"/>
              </a:lnSpc>
              <a:buClr>
                <a:schemeClr val="accent1"/>
              </a:buClr>
              <a:buFont typeface="Wingdings" panose="05000000000000000000" pitchFamily="2" charset="2"/>
              <a:buChar cha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8583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 Halb / Halb">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838200" y="1343169"/>
            <a:ext cx="5181600" cy="483379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6172200" y="1343169"/>
            <a:ext cx="5181600" cy="483379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BFC69E15-DC7C-4C09-A68D-110D8E47F28F}" type="datetime1">
              <a:rPr lang="en-US" smtClean="0"/>
              <a:t>2/8/2025</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‹Nr.›</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Tree>
    <p:extLst>
      <p:ext uri="{BB962C8B-B14F-4D97-AF65-F5344CB8AC3E}">
        <p14:creationId xmlns:p14="http://schemas.microsoft.com/office/powerpoint/2010/main" val="412093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 Zwei Drittel / Ein Drittel">
    <p:spTree>
      <p:nvGrpSpPr>
        <p:cNvPr id="1" name=""/>
        <p:cNvGrpSpPr/>
        <p:nvPr/>
      </p:nvGrpSpPr>
      <p:grpSpPr>
        <a:xfrm>
          <a:off x="0" y="0"/>
          <a:ext cx="0" cy="0"/>
          <a:chOff x="0" y="0"/>
          <a:chExt cx="0" cy="0"/>
        </a:xfrm>
      </p:grpSpPr>
      <p:sp>
        <p:nvSpPr>
          <p:cNvPr id="11" name="Inhaltsplatzhalter 3"/>
          <p:cNvSpPr>
            <a:spLocks noGrp="1"/>
          </p:cNvSpPr>
          <p:nvPr>
            <p:ph sz="half" idx="14"/>
          </p:nvPr>
        </p:nvSpPr>
        <p:spPr>
          <a:xfrm>
            <a:off x="838199" y="1343169"/>
            <a:ext cx="6954289" cy="483379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7DC0BA6A-78A3-4A7B-B711-2798BA576795}" type="datetime1">
              <a:rPr lang="en-US" smtClean="0"/>
              <a:t>2/8/2025</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‹Nr.›</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15" name="Inhaltsplatzhalter 3"/>
          <p:cNvSpPr>
            <a:spLocks noGrp="1"/>
          </p:cNvSpPr>
          <p:nvPr>
            <p:ph sz="half" idx="16"/>
          </p:nvPr>
        </p:nvSpPr>
        <p:spPr>
          <a:xfrm>
            <a:off x="7966364"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19942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 Ein Drittel / Zwei Drittel">
    <p:spTree>
      <p:nvGrpSpPr>
        <p:cNvPr id="1" name=""/>
        <p:cNvGrpSpPr/>
        <p:nvPr/>
      </p:nvGrpSpPr>
      <p:grpSpPr>
        <a:xfrm>
          <a:off x="0" y="0"/>
          <a:ext cx="0" cy="0"/>
          <a:chOff x="0" y="0"/>
          <a:chExt cx="0" cy="0"/>
        </a:xfrm>
      </p:grpSpPr>
      <p:sp>
        <p:nvSpPr>
          <p:cNvPr id="15" name="Inhaltsplatzhalter 3"/>
          <p:cNvSpPr>
            <a:spLocks noGrp="1"/>
          </p:cNvSpPr>
          <p:nvPr>
            <p:ph sz="half" idx="16"/>
          </p:nvPr>
        </p:nvSpPr>
        <p:spPr>
          <a:xfrm>
            <a:off x="4399511" y="1343169"/>
            <a:ext cx="6959831"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EFACAC22-42B0-4C2B-9656-1464CC6406CD}" type="datetime1">
              <a:rPr lang="en-US" smtClean="0"/>
              <a:t>2/8/2025</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‹Nr.›</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11" name="Inhaltsplatzhalter 3"/>
          <p:cNvSpPr>
            <a:spLocks noGrp="1"/>
          </p:cNvSpPr>
          <p:nvPr>
            <p:ph sz="half" idx="14"/>
          </p:nvPr>
        </p:nvSpPr>
        <p:spPr>
          <a:xfrm>
            <a:off x="838200"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77176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B029AD41-3CC8-45C4-8030-8ECFBAEFCA28}" type="datetime1">
              <a:rPr lang="en-US" smtClean="0"/>
              <a:t>2/8/2025</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‹Nr.›</a:t>
            </a:fld>
            <a:endParaRPr lang="en-US" dirty="0"/>
          </a:p>
        </p:txBody>
      </p:sp>
      <p:sp>
        <p:nvSpPr>
          <p:cNvPr id="8" name="Titel 1"/>
          <p:cNvSpPr>
            <a:spLocks noGrp="1"/>
          </p:cNvSpPr>
          <p:nvPr>
            <p:ph type="title"/>
          </p:nvPr>
        </p:nvSpPr>
        <p:spPr>
          <a:xfrm>
            <a:off x="838200" y="365126"/>
            <a:ext cx="10515600" cy="798656"/>
          </a:xfrm>
        </p:spPr>
        <p:txBody>
          <a:bodyPr anchor="b"/>
          <a:lstStyle>
            <a:lvl1pPr>
              <a:defRPr/>
            </a:lvl1pPr>
          </a:lstStyle>
          <a:p>
            <a:r>
              <a:rPr lang="de-DE"/>
              <a:t>Titelmasterformat durch Klicken bearbeiten</a:t>
            </a: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
        <p:nvSpPr>
          <p:cNvPr id="11" name="Inhaltsplatzhalter 3"/>
          <p:cNvSpPr>
            <a:spLocks noGrp="1"/>
          </p:cNvSpPr>
          <p:nvPr>
            <p:ph sz="half" idx="14"/>
          </p:nvPr>
        </p:nvSpPr>
        <p:spPr>
          <a:xfrm>
            <a:off x="838200"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Inhaltsplatzhalter 3"/>
          <p:cNvSpPr>
            <a:spLocks noGrp="1"/>
          </p:cNvSpPr>
          <p:nvPr>
            <p:ph sz="half" idx="15"/>
          </p:nvPr>
        </p:nvSpPr>
        <p:spPr>
          <a:xfrm>
            <a:off x="4399511"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Inhaltsplatzhalter 3"/>
          <p:cNvSpPr>
            <a:spLocks noGrp="1"/>
          </p:cNvSpPr>
          <p:nvPr>
            <p:ph sz="half" idx="16"/>
          </p:nvPr>
        </p:nvSpPr>
        <p:spPr>
          <a:xfrm>
            <a:off x="7966364" y="1343169"/>
            <a:ext cx="3392978" cy="4833794"/>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400"/>
            </a:lvl4pPr>
            <a:lvl5pPr>
              <a:lnSpc>
                <a:spcPct val="100000"/>
              </a:lnSpc>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09892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oßer Inhalt">
    <p:spTree>
      <p:nvGrpSpPr>
        <p:cNvPr id="1" name=""/>
        <p:cNvGrpSpPr/>
        <p:nvPr/>
      </p:nvGrpSpPr>
      <p:grpSpPr>
        <a:xfrm>
          <a:off x="0" y="0"/>
          <a:ext cx="0" cy="0"/>
          <a:chOff x="0" y="0"/>
          <a:chExt cx="0" cy="0"/>
        </a:xfrm>
      </p:grpSpPr>
      <p:sp>
        <p:nvSpPr>
          <p:cNvPr id="3" name="Inhaltsplatzhalter 2"/>
          <p:cNvSpPr>
            <a:spLocks noGrp="1"/>
          </p:cNvSpPr>
          <p:nvPr>
            <p:ph sz="quarter" idx="17"/>
          </p:nvPr>
        </p:nvSpPr>
        <p:spPr>
          <a:xfrm>
            <a:off x="838200" y="640647"/>
            <a:ext cx="10515600" cy="55363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99385E38-16AB-4402-9965-1780E18B522D}" type="datetime1">
              <a:rPr lang="en-US" smtClean="0"/>
              <a:t>2/8/2025</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‹Nr.›</a:t>
            </a:fld>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89605"/>
            <a:ext cx="1052240" cy="551042"/>
          </a:xfrm>
          <a:prstGeom prst="rect">
            <a:avLst/>
          </a:prstGeom>
        </p:spPr>
      </p:pic>
    </p:spTree>
    <p:extLst>
      <p:ext uri="{BB962C8B-B14F-4D97-AF65-F5344CB8AC3E}">
        <p14:creationId xmlns:p14="http://schemas.microsoft.com/office/powerpoint/2010/main" val="330984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ighlight">
    <p:spTree>
      <p:nvGrpSpPr>
        <p:cNvPr id="1" name=""/>
        <p:cNvGrpSpPr/>
        <p:nvPr/>
      </p:nvGrpSpPr>
      <p:grpSpPr>
        <a:xfrm>
          <a:off x="0" y="0"/>
          <a:ext cx="0" cy="0"/>
          <a:chOff x="0" y="0"/>
          <a:chExt cx="0" cy="0"/>
        </a:xfrm>
      </p:grpSpPr>
      <p:sp>
        <p:nvSpPr>
          <p:cNvPr id="2" name="Rechteck 1"/>
          <p:cNvSpPr/>
          <p:nvPr/>
        </p:nvSpPr>
        <p:spPr>
          <a:xfrm>
            <a:off x="0" y="0"/>
            <a:ext cx="12192000" cy="6356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2676" y="92007"/>
            <a:ext cx="1047654" cy="548640"/>
          </a:xfrm>
          <a:prstGeom prst="rect">
            <a:avLst/>
          </a:prstGeom>
        </p:spPr>
      </p:pic>
      <p:sp>
        <p:nvSpPr>
          <p:cNvPr id="3" name="Inhaltsplatzhalter 2"/>
          <p:cNvSpPr>
            <a:spLocks noGrp="1"/>
          </p:cNvSpPr>
          <p:nvPr>
            <p:ph sz="quarter" idx="17"/>
          </p:nvPr>
        </p:nvSpPr>
        <p:spPr>
          <a:xfrm>
            <a:off x="838200" y="640647"/>
            <a:ext cx="10515600" cy="5536316"/>
          </a:xfrm>
        </p:spPr>
        <p:txBody>
          <a:bodyPr>
            <a:normAutofit/>
          </a:bodyPr>
          <a:lstStyle>
            <a:lvl1pPr marL="0" indent="0">
              <a:lnSpc>
                <a:spcPct val="100000"/>
              </a:lnSpc>
              <a:buClr>
                <a:schemeClr val="bg1"/>
              </a:buClr>
              <a:buFontTx/>
              <a:buNone/>
              <a:defRPr sz="3600" cap="small" baseline="0">
                <a:solidFill>
                  <a:schemeClr val="bg1"/>
                </a:solidFill>
              </a:defRPr>
            </a:lvl1pPr>
            <a:lvl2pPr marL="457200" indent="0">
              <a:lnSpc>
                <a:spcPct val="100000"/>
              </a:lnSpc>
              <a:buClr>
                <a:schemeClr val="bg1"/>
              </a:buClr>
              <a:buFontTx/>
              <a:buNone/>
              <a:defRPr sz="3200" cap="small" baseline="0">
                <a:solidFill>
                  <a:schemeClr val="bg1"/>
                </a:solidFill>
              </a:defRPr>
            </a:lvl2pPr>
            <a:lvl3pPr marL="914400" indent="0">
              <a:lnSpc>
                <a:spcPct val="100000"/>
              </a:lnSpc>
              <a:buClr>
                <a:schemeClr val="bg1"/>
              </a:buClr>
              <a:buFontTx/>
              <a:buNone/>
              <a:defRPr sz="2800" cap="small" baseline="0">
                <a:solidFill>
                  <a:schemeClr val="bg1"/>
                </a:solidFill>
              </a:defRPr>
            </a:lvl3pPr>
            <a:lvl4pPr marL="1371600" indent="0">
              <a:lnSpc>
                <a:spcPct val="100000"/>
              </a:lnSpc>
              <a:buClr>
                <a:schemeClr val="bg1"/>
              </a:buClr>
              <a:buFontTx/>
              <a:buNone/>
              <a:defRPr sz="2400" cap="small" baseline="0">
                <a:solidFill>
                  <a:schemeClr val="bg1"/>
                </a:solidFill>
              </a:defRPr>
            </a:lvl4pPr>
            <a:lvl5pPr marL="1828800" indent="0">
              <a:lnSpc>
                <a:spcPct val="100000"/>
              </a:lnSpc>
              <a:buClr>
                <a:schemeClr val="bg1"/>
              </a:buClr>
              <a:buFontTx/>
              <a:buNone/>
              <a:defRPr sz="2000" cap="small" baseline="0">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p>
            <a:fld id="{045E985E-812E-4F65-8211-FCD5F0C76F8F}" type="datetime1">
              <a:rPr lang="en-US" smtClean="0"/>
              <a:t>2/8/2025</a:t>
            </a:fld>
            <a:endParaRPr lang="en-US" dirty="0"/>
          </a:p>
        </p:txBody>
      </p:sp>
      <p:sp>
        <p:nvSpPr>
          <p:cNvPr id="6" name="Fußzeilenplatzhalter 5"/>
          <p:cNvSpPr>
            <a:spLocks noGrp="1"/>
          </p:cNvSpPr>
          <p:nvPr>
            <p:ph type="ftr" sz="quarter" idx="11"/>
          </p:nvPr>
        </p:nvSpPr>
        <p:spPr/>
        <p:txBody>
          <a:body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7" name="Foliennummernplatzhalter 6"/>
          <p:cNvSpPr>
            <a:spLocks noGrp="1"/>
          </p:cNvSpPr>
          <p:nvPr>
            <p:ph type="sldNum" sz="quarter" idx="12"/>
          </p:nvPr>
        </p:nvSpPr>
        <p:spPr/>
        <p:txBody>
          <a:bodyPr/>
          <a:lstStyle/>
          <a:p>
            <a:fld id="{0EF26BBE-D3A3-4F3F-A638-BF713FEEBD0D}" type="slidenum">
              <a:rPr lang="en-US" smtClean="0"/>
              <a:t>‹Nr.›</a:t>
            </a:fld>
            <a:endParaRPr lang="en-US" dirty="0"/>
          </a:p>
        </p:txBody>
      </p:sp>
    </p:spTree>
    <p:extLst>
      <p:ext uri="{BB962C8B-B14F-4D97-AF65-F5344CB8AC3E}">
        <p14:creationId xmlns:p14="http://schemas.microsoft.com/office/powerpoint/2010/main" val="263789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798656"/>
          </a:xfrm>
          <a:prstGeom prst="rect">
            <a:avLst/>
          </a:prstGeom>
        </p:spPr>
        <p:txBody>
          <a:bodyPr vert="horz" lIns="91440" tIns="45720" rIns="91440" bIns="45720" rtlCol="0" anchor="ctr">
            <a:normAutofit/>
          </a:bodyPr>
          <a:lstStyle/>
          <a:p>
            <a:r>
              <a:rPr lang="de-DE" dirty="0"/>
              <a:t>Eine Zeile</a:t>
            </a:r>
            <a:br>
              <a:rPr lang="de-DE" dirty="0"/>
            </a:br>
            <a:r>
              <a:rPr lang="de-DE" dirty="0"/>
              <a:t>Zwei Zeilen</a:t>
            </a:r>
            <a:endParaRPr lang="en-US" dirty="0"/>
          </a:p>
        </p:txBody>
      </p:sp>
      <p:sp>
        <p:nvSpPr>
          <p:cNvPr id="3" name="Textplatzhalter 2"/>
          <p:cNvSpPr>
            <a:spLocks noGrp="1"/>
          </p:cNvSpPr>
          <p:nvPr>
            <p:ph type="body" idx="1"/>
          </p:nvPr>
        </p:nvSpPr>
        <p:spPr>
          <a:xfrm>
            <a:off x="838200" y="1343168"/>
            <a:ext cx="10515600" cy="483379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838200" y="6356350"/>
            <a:ext cx="9989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74460-8E57-41AB-A7A6-4911ECEA2F3A}" type="datetime1">
              <a:rPr lang="en-US" smtClean="0"/>
              <a:t>2/8/2025</a:t>
            </a:fld>
            <a:endParaRPr lang="en-US" dirty="0"/>
          </a:p>
        </p:txBody>
      </p:sp>
      <p:sp>
        <p:nvSpPr>
          <p:cNvPr id="5" name="Fußzeilenplatzhalter 4"/>
          <p:cNvSpPr>
            <a:spLocks noGrp="1"/>
          </p:cNvSpPr>
          <p:nvPr>
            <p:ph type="ftr" sz="quarter" idx="3"/>
          </p:nvPr>
        </p:nvSpPr>
        <p:spPr>
          <a:xfrm>
            <a:off x="1903615" y="6356350"/>
            <a:ext cx="83958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Datenanalyse</a:t>
            </a:r>
            <a:r>
              <a:rPr lang="en-US" dirty="0"/>
              <a:t> – </a:t>
            </a:r>
            <a:r>
              <a:rPr lang="en-US" dirty="0" err="1"/>
              <a:t>Sitzung</a:t>
            </a:r>
            <a:r>
              <a:rPr lang="en-US" dirty="0"/>
              <a:t> 11: </a:t>
            </a:r>
            <a:r>
              <a:rPr lang="en-US" dirty="0" err="1"/>
              <a:t>Datenvisualisierung</a:t>
            </a:r>
            <a:endParaRPr lang="en-US" dirty="0"/>
          </a:p>
        </p:txBody>
      </p:sp>
      <p:sp>
        <p:nvSpPr>
          <p:cNvPr id="6" name="Foliennummernplatzhalter 5"/>
          <p:cNvSpPr>
            <a:spLocks noGrp="1"/>
          </p:cNvSpPr>
          <p:nvPr>
            <p:ph type="sldNum" sz="quarter" idx="4"/>
          </p:nvPr>
        </p:nvSpPr>
        <p:spPr>
          <a:xfrm>
            <a:off x="10365970" y="6356350"/>
            <a:ext cx="9878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26BBE-D3A3-4F3F-A638-BF713FEEBD0D}" type="slidenum">
              <a:rPr lang="en-US" smtClean="0"/>
              <a:t>‹Nr.›</a:t>
            </a:fld>
            <a:endParaRPr lang="en-US" dirty="0"/>
          </a:p>
        </p:txBody>
      </p:sp>
    </p:spTree>
    <p:extLst>
      <p:ext uri="{BB962C8B-B14F-4D97-AF65-F5344CB8AC3E}">
        <p14:creationId xmlns:p14="http://schemas.microsoft.com/office/powerpoint/2010/main" val="1043111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oscisurvey.de/help/doku.php/de:create:tip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524000" y="880533"/>
            <a:ext cx="9144000" cy="2668758"/>
          </a:xfrm>
        </p:spPr>
        <p:txBody>
          <a:bodyPr>
            <a:normAutofit/>
          </a:bodyPr>
          <a:lstStyle/>
          <a:p>
            <a:r>
              <a:rPr lang="de-DE" sz="4000" b="1" dirty="0"/>
              <a:t>Einführung in die quantitative Befragung</a:t>
            </a:r>
            <a:br>
              <a:rPr lang="de-DE" sz="4000" b="1" dirty="0"/>
            </a:br>
            <a:endParaRPr lang="en-US" dirty="0"/>
          </a:p>
        </p:txBody>
      </p:sp>
      <p:sp>
        <p:nvSpPr>
          <p:cNvPr id="4" name="Textplatzhalter 3"/>
          <p:cNvSpPr>
            <a:spLocks noGrp="1"/>
          </p:cNvSpPr>
          <p:nvPr>
            <p:ph type="body" sz="quarter" idx="10"/>
          </p:nvPr>
        </p:nvSpPr>
        <p:spPr/>
        <p:txBody>
          <a:bodyPr/>
          <a:lstStyle/>
          <a:p>
            <a:r>
              <a:rPr lang="de-DE" dirty="0"/>
              <a:t>Institut für Kommunikationswissenschaft und Medienforschung</a:t>
            </a:r>
          </a:p>
          <a:p>
            <a:r>
              <a:rPr lang="de-DE" dirty="0"/>
              <a:t>Ludwig-Maximilians-Universität München</a:t>
            </a:r>
          </a:p>
          <a:p>
            <a:endParaRPr lang="de-DE" dirty="0"/>
          </a:p>
        </p:txBody>
      </p:sp>
      <p:sp>
        <p:nvSpPr>
          <p:cNvPr id="6" name="Untertitel 5">
            <a:extLst>
              <a:ext uri="{FF2B5EF4-FFF2-40B4-BE49-F238E27FC236}">
                <a16:creationId xmlns:a16="http://schemas.microsoft.com/office/drawing/2014/main" id="{B52FE8CC-55D1-4BB7-B888-9A5FEB3B3E68}"/>
              </a:ext>
            </a:extLst>
          </p:cNvPr>
          <p:cNvSpPr>
            <a:spLocks noGrp="1"/>
          </p:cNvSpPr>
          <p:nvPr>
            <p:ph type="subTitle" idx="1"/>
          </p:nvPr>
        </p:nvSpPr>
        <p:spPr/>
        <p:txBody>
          <a:bodyPr/>
          <a:lstStyle/>
          <a:p>
            <a:r>
              <a:rPr lang="de-DE" dirty="0"/>
              <a:t>Methodenlehre</a:t>
            </a:r>
          </a:p>
        </p:txBody>
      </p:sp>
    </p:spTree>
    <p:extLst>
      <p:ext uri="{BB962C8B-B14F-4D97-AF65-F5344CB8AC3E}">
        <p14:creationId xmlns:p14="http://schemas.microsoft.com/office/powerpoint/2010/main" val="183436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FB6FA-7116-2F42-4496-B26AB479180B}"/>
              </a:ext>
            </a:extLst>
          </p:cNvPr>
          <p:cNvSpPr>
            <a:spLocks noGrp="1"/>
          </p:cNvSpPr>
          <p:nvPr>
            <p:ph type="title"/>
          </p:nvPr>
        </p:nvSpPr>
        <p:spPr/>
        <p:txBody>
          <a:bodyPr/>
          <a:lstStyle/>
          <a:p>
            <a:r>
              <a:rPr lang="de-DE" dirty="0"/>
              <a:t>Definitionen</a:t>
            </a:r>
          </a:p>
        </p:txBody>
      </p:sp>
      <p:sp>
        <p:nvSpPr>
          <p:cNvPr id="3" name="Fußzeilenplatzhalter 2">
            <a:extLst>
              <a:ext uri="{FF2B5EF4-FFF2-40B4-BE49-F238E27FC236}">
                <a16:creationId xmlns:a16="http://schemas.microsoft.com/office/drawing/2014/main" id="{F4F73312-DF59-0B6D-7864-6CECF5B32849}"/>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A3771413-4B3F-5CB5-F4B1-CABF5E5607A2}"/>
              </a:ext>
            </a:extLst>
          </p:cNvPr>
          <p:cNvSpPr>
            <a:spLocks noGrp="1"/>
          </p:cNvSpPr>
          <p:nvPr>
            <p:ph type="sldNum" sz="quarter" idx="12"/>
          </p:nvPr>
        </p:nvSpPr>
        <p:spPr/>
        <p:txBody>
          <a:bodyPr/>
          <a:lstStyle/>
          <a:p>
            <a:fld id="{0EF26BBE-D3A3-4F3F-A638-BF713FEEBD0D}" type="slidenum">
              <a:rPr lang="en-US" smtClean="0"/>
              <a:t>10</a:t>
            </a:fld>
            <a:endParaRPr lang="en-US" dirty="0"/>
          </a:p>
        </p:txBody>
      </p:sp>
      <p:sp>
        <p:nvSpPr>
          <p:cNvPr id="5" name="Inhaltsplatzhalter 4">
            <a:extLst>
              <a:ext uri="{FF2B5EF4-FFF2-40B4-BE49-F238E27FC236}">
                <a16:creationId xmlns:a16="http://schemas.microsoft.com/office/drawing/2014/main" id="{8457941C-A250-08BB-3BE0-52286F7CD2BE}"/>
              </a:ext>
            </a:extLst>
          </p:cNvPr>
          <p:cNvSpPr>
            <a:spLocks noGrp="1"/>
          </p:cNvSpPr>
          <p:nvPr>
            <p:ph idx="1"/>
          </p:nvPr>
        </p:nvSpPr>
        <p:spPr/>
        <p:txBody>
          <a:bodyPr>
            <a:normAutofit/>
          </a:bodyPr>
          <a:lstStyle/>
          <a:p>
            <a:r>
              <a:rPr lang="de-DE" b="1" dirty="0"/>
              <a:t>Merkmalsträger</a:t>
            </a:r>
            <a:r>
              <a:rPr lang="de-DE" dirty="0"/>
              <a:t>: </a:t>
            </a:r>
            <a:r>
              <a:rPr lang="de-DE" b="0" i="0" u="none" strike="noStrike" baseline="0" dirty="0">
                <a:solidFill>
                  <a:srgbClr val="000000"/>
                </a:solidFill>
              </a:rPr>
              <a:t>jedes Element der Grundgesamtheit (auch „Untersuchungseinheit“ oder „Fall“)</a:t>
            </a:r>
            <a:endParaRPr lang="de-DE" dirty="0"/>
          </a:p>
          <a:p>
            <a:pPr algn="l"/>
            <a:r>
              <a:rPr lang="de-DE" b="1" dirty="0"/>
              <a:t>Merkmale</a:t>
            </a:r>
            <a:r>
              <a:rPr lang="de-DE" dirty="0"/>
              <a:t>: </a:t>
            </a:r>
            <a:r>
              <a:rPr lang="de-DE" b="0" i="0" u="none" strike="noStrike" baseline="0" dirty="0">
                <a:solidFill>
                  <a:srgbClr val="000000"/>
                </a:solidFill>
              </a:rPr>
              <a:t>Eigenschaften von Merkmalsträgern, z.B. Geschlecht, Alter</a:t>
            </a:r>
            <a:r>
              <a:rPr lang="de-DE" dirty="0">
                <a:solidFill>
                  <a:srgbClr val="000000"/>
                </a:solidFill>
              </a:rPr>
              <a:t> (auch Variablen)</a:t>
            </a:r>
            <a:endParaRPr lang="de-DE" dirty="0"/>
          </a:p>
          <a:p>
            <a:pPr algn="l"/>
            <a:r>
              <a:rPr lang="de-DE" b="1" dirty="0"/>
              <a:t>Merkmalsausprägungen</a:t>
            </a:r>
            <a:r>
              <a:rPr lang="de-DE" dirty="0"/>
              <a:t>: </a:t>
            </a:r>
            <a:r>
              <a:rPr lang="de-DE" b="0" i="0" u="none" strike="noStrike" baseline="0" dirty="0">
                <a:solidFill>
                  <a:srgbClr val="000000"/>
                </a:solidFill>
              </a:rPr>
              <a:t>Zustand des Merkmals, z.B. Männlich/weiblich/divers, Jahre (auch Kategorien)</a:t>
            </a:r>
          </a:p>
        </p:txBody>
      </p:sp>
    </p:spTree>
    <p:extLst>
      <p:ext uri="{BB962C8B-B14F-4D97-AF65-F5344CB8AC3E}">
        <p14:creationId xmlns:p14="http://schemas.microsoft.com/office/powerpoint/2010/main" val="319484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FB6FA-7116-2F42-4496-B26AB479180B}"/>
              </a:ext>
            </a:extLst>
          </p:cNvPr>
          <p:cNvSpPr>
            <a:spLocks noGrp="1"/>
          </p:cNvSpPr>
          <p:nvPr>
            <p:ph type="title"/>
          </p:nvPr>
        </p:nvSpPr>
        <p:spPr/>
        <p:txBody>
          <a:bodyPr/>
          <a:lstStyle/>
          <a:p>
            <a:r>
              <a:rPr lang="de-DE" dirty="0"/>
              <a:t>Definitionen</a:t>
            </a:r>
          </a:p>
        </p:txBody>
      </p:sp>
      <p:sp>
        <p:nvSpPr>
          <p:cNvPr id="3" name="Fußzeilenplatzhalter 2">
            <a:extLst>
              <a:ext uri="{FF2B5EF4-FFF2-40B4-BE49-F238E27FC236}">
                <a16:creationId xmlns:a16="http://schemas.microsoft.com/office/drawing/2014/main" id="{F4F73312-DF59-0B6D-7864-6CECF5B32849}"/>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A3771413-4B3F-5CB5-F4B1-CABF5E5607A2}"/>
              </a:ext>
            </a:extLst>
          </p:cNvPr>
          <p:cNvSpPr>
            <a:spLocks noGrp="1"/>
          </p:cNvSpPr>
          <p:nvPr>
            <p:ph type="sldNum" sz="quarter" idx="12"/>
          </p:nvPr>
        </p:nvSpPr>
        <p:spPr/>
        <p:txBody>
          <a:bodyPr/>
          <a:lstStyle/>
          <a:p>
            <a:fld id="{0EF26BBE-D3A3-4F3F-A638-BF713FEEBD0D}" type="slidenum">
              <a:rPr lang="en-US" smtClean="0"/>
              <a:t>11</a:t>
            </a:fld>
            <a:endParaRPr lang="en-US" dirty="0"/>
          </a:p>
        </p:txBody>
      </p:sp>
      <p:sp>
        <p:nvSpPr>
          <p:cNvPr id="5" name="Inhaltsplatzhalter 4">
            <a:extLst>
              <a:ext uri="{FF2B5EF4-FFF2-40B4-BE49-F238E27FC236}">
                <a16:creationId xmlns:a16="http://schemas.microsoft.com/office/drawing/2014/main" id="{8457941C-A250-08BB-3BE0-52286F7CD2BE}"/>
              </a:ext>
            </a:extLst>
          </p:cNvPr>
          <p:cNvSpPr>
            <a:spLocks noGrp="1"/>
          </p:cNvSpPr>
          <p:nvPr>
            <p:ph idx="1"/>
          </p:nvPr>
        </p:nvSpPr>
        <p:spPr/>
        <p:txBody>
          <a:bodyPr>
            <a:normAutofit/>
          </a:bodyPr>
          <a:lstStyle/>
          <a:p>
            <a:r>
              <a:rPr lang="de-DE" sz="2000" b="1" dirty="0"/>
              <a:t>Unabhängige Variable (UV): </a:t>
            </a:r>
            <a:r>
              <a:rPr lang="de-DE" sz="2000" dirty="0"/>
              <a:t>Variable, von der erwartet wird, dass sie mit der abhängigen Variablen zusammenhängt und diese (zum Teil) erklären kann </a:t>
            </a:r>
          </a:p>
          <a:p>
            <a:pPr lvl="1"/>
            <a:r>
              <a:rPr lang="de-DE" sz="1600" dirty="0"/>
              <a:t>(</a:t>
            </a:r>
            <a:r>
              <a:rPr lang="de-DE" sz="1600" dirty="0">
                <a:solidFill>
                  <a:schemeClr val="bg1"/>
                </a:solidFill>
                <a:highlight>
                  <a:srgbClr val="2F854C"/>
                </a:highlight>
              </a:rPr>
              <a:t>z.B.</a:t>
            </a:r>
            <a:r>
              <a:rPr lang="de-DE" sz="1600" dirty="0"/>
              <a:t> Häufigkeit der Aussetzung zu Online-</a:t>
            </a:r>
            <a:r>
              <a:rPr lang="de-DE" sz="1600" dirty="0" err="1"/>
              <a:t>Hate</a:t>
            </a:r>
            <a:r>
              <a:rPr lang="de-DE" sz="1600" dirty="0"/>
              <a:t>-Speech)</a:t>
            </a:r>
          </a:p>
          <a:p>
            <a:r>
              <a:rPr lang="de-DE" sz="2000" b="1" dirty="0"/>
              <a:t>Abhängige Variable (AV): </a:t>
            </a:r>
            <a:r>
              <a:rPr lang="de-DE" sz="2000" dirty="0"/>
              <a:t>Variable, von der man erwartet, dass sie durch die unabhängige Variable erklärt wird (auch: erklärte Variable, Zielvariable) </a:t>
            </a:r>
          </a:p>
          <a:p>
            <a:pPr lvl="1"/>
            <a:r>
              <a:rPr lang="de-DE" sz="1600" dirty="0"/>
              <a:t>(</a:t>
            </a:r>
            <a:r>
              <a:rPr lang="de-DE" sz="1600" dirty="0">
                <a:solidFill>
                  <a:schemeClr val="bg1"/>
                </a:solidFill>
                <a:highlight>
                  <a:srgbClr val="2F854C"/>
                </a:highlight>
              </a:rPr>
              <a:t>z.B.</a:t>
            </a:r>
            <a:r>
              <a:rPr lang="de-DE" sz="1600" dirty="0"/>
              <a:t> zivilcouragiertes Verhalten) </a:t>
            </a:r>
          </a:p>
          <a:p>
            <a:r>
              <a:rPr lang="de-DE" sz="2000" b="1" dirty="0"/>
              <a:t>Störvariablen</a:t>
            </a:r>
            <a:r>
              <a:rPr lang="de-DE" sz="2000" dirty="0"/>
              <a:t>: Variablen, die (neben der unabhängigen Variable) auch mit der abhängigen Variable zusammenhängen können. Dieser Einfluss soll im konkreten Fall aber ausgeschaltet (= kontrolliert) werden </a:t>
            </a:r>
          </a:p>
          <a:p>
            <a:pPr lvl="1"/>
            <a:r>
              <a:rPr lang="de-DE" sz="1600" dirty="0"/>
              <a:t>(</a:t>
            </a:r>
            <a:r>
              <a:rPr lang="de-DE" sz="1600" dirty="0">
                <a:solidFill>
                  <a:schemeClr val="bg1"/>
                </a:solidFill>
                <a:highlight>
                  <a:srgbClr val="2F854C"/>
                </a:highlight>
              </a:rPr>
              <a:t>z.B.</a:t>
            </a:r>
            <a:r>
              <a:rPr lang="de-DE" sz="1600" dirty="0"/>
              <a:t> Soziodemografie, Parteipräferenz)</a:t>
            </a:r>
            <a:endParaRPr lang="de-DE" sz="2000" dirty="0"/>
          </a:p>
          <a:p>
            <a:pPr marL="0" indent="0">
              <a:buNone/>
            </a:pPr>
            <a:endParaRPr lang="de-DE" sz="2000" dirty="0"/>
          </a:p>
        </p:txBody>
      </p:sp>
    </p:spTree>
    <p:extLst>
      <p:ext uri="{BB962C8B-B14F-4D97-AF65-F5344CB8AC3E}">
        <p14:creationId xmlns:p14="http://schemas.microsoft.com/office/powerpoint/2010/main" val="228038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3. Anwendungsgebiete</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12</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197880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1F0-779C-99FC-165D-F0BA72453C26}"/>
              </a:ext>
            </a:extLst>
          </p:cNvPr>
          <p:cNvSpPr>
            <a:spLocks noGrp="1"/>
          </p:cNvSpPr>
          <p:nvPr>
            <p:ph type="title"/>
          </p:nvPr>
        </p:nvSpPr>
        <p:spPr/>
        <p:txBody>
          <a:bodyPr/>
          <a:lstStyle/>
          <a:p>
            <a:r>
              <a:rPr lang="de-DE" dirty="0"/>
              <a:t>Anwendungsgebiete</a:t>
            </a:r>
          </a:p>
        </p:txBody>
      </p:sp>
      <p:sp>
        <p:nvSpPr>
          <p:cNvPr id="3" name="Fußzeilenplatzhalter 2">
            <a:extLst>
              <a:ext uri="{FF2B5EF4-FFF2-40B4-BE49-F238E27FC236}">
                <a16:creationId xmlns:a16="http://schemas.microsoft.com/office/drawing/2014/main" id="{16972D63-AD16-F944-1145-63BEF60BF384}"/>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E511F984-0794-C79F-2F89-9763B911B428}"/>
              </a:ext>
            </a:extLst>
          </p:cNvPr>
          <p:cNvSpPr>
            <a:spLocks noGrp="1"/>
          </p:cNvSpPr>
          <p:nvPr>
            <p:ph type="sldNum" sz="quarter" idx="12"/>
          </p:nvPr>
        </p:nvSpPr>
        <p:spPr/>
        <p:txBody>
          <a:bodyPr/>
          <a:lstStyle/>
          <a:p>
            <a:fld id="{0EF26BBE-D3A3-4F3F-A638-BF713FEEBD0D}" type="slidenum">
              <a:rPr lang="en-US" smtClean="0"/>
              <a:t>13</a:t>
            </a:fld>
            <a:endParaRPr lang="en-US" dirty="0"/>
          </a:p>
        </p:txBody>
      </p:sp>
      <p:sp>
        <p:nvSpPr>
          <p:cNvPr id="5" name="Inhaltsplatzhalter 4">
            <a:extLst>
              <a:ext uri="{FF2B5EF4-FFF2-40B4-BE49-F238E27FC236}">
                <a16:creationId xmlns:a16="http://schemas.microsoft.com/office/drawing/2014/main" id="{DBE26BE6-DAC3-56AD-1A64-3D4B57133D75}"/>
              </a:ext>
            </a:extLst>
          </p:cNvPr>
          <p:cNvSpPr>
            <a:spLocks noGrp="1"/>
          </p:cNvSpPr>
          <p:nvPr>
            <p:ph idx="1"/>
          </p:nvPr>
        </p:nvSpPr>
        <p:spPr/>
        <p:txBody>
          <a:bodyPr>
            <a:normAutofit/>
          </a:bodyPr>
          <a:lstStyle/>
          <a:p>
            <a:pPr marL="0" indent="0" algn="l">
              <a:buNone/>
            </a:pPr>
            <a:endParaRPr lang="de-DE" sz="1800" dirty="0"/>
          </a:p>
          <a:p>
            <a:pPr marL="0" indent="0" algn="l">
              <a:buNone/>
            </a:pPr>
            <a:r>
              <a:rPr lang="de-DE" sz="1800" b="1" dirty="0"/>
              <a:t>Mediennutzungsforschung &amp; Medienwirkungsforschung</a:t>
            </a:r>
          </a:p>
          <a:p>
            <a:pPr marL="0" indent="0" algn="l">
              <a:buNone/>
            </a:pPr>
            <a:r>
              <a:rPr lang="de-DE" sz="1800" b="0" i="0" u="sng" strike="noStrike" baseline="0" dirty="0"/>
              <a:t>Beispiele</a:t>
            </a:r>
            <a:r>
              <a:rPr lang="de-DE" sz="1800" b="0" i="0" u="none" strike="noStrike" baseline="0" dirty="0"/>
              <a:t> für Forschungsfragen:</a:t>
            </a:r>
          </a:p>
          <a:p>
            <a:r>
              <a:rPr lang="de-DE" sz="1800" b="0" i="0" u="none" strike="noStrike" baseline="0" dirty="0"/>
              <a:t>Welche Medientypen nutzen bestimmte Bevölkerungsgruppen in welchem Umfang?</a:t>
            </a:r>
          </a:p>
          <a:p>
            <a:r>
              <a:rPr lang="de-DE" sz="1800" b="0" i="0" u="none" strike="noStrike" baseline="0" dirty="0"/>
              <a:t>Wer verwendet einen Online-Anschluss mit welchen Anwendungen ?</a:t>
            </a:r>
          </a:p>
          <a:p>
            <a:r>
              <a:rPr lang="de-DE" sz="1800" b="0" i="0" u="none" strike="noStrike" baseline="0" dirty="0"/>
              <a:t>Wie verändert sich der Medienkonsum im Zeitverlauf ?</a:t>
            </a:r>
          </a:p>
          <a:p>
            <a:r>
              <a:rPr lang="de-DE" sz="1800" b="0" i="0" u="none" strike="noStrike" baseline="0" dirty="0"/>
              <a:t>Welche sind die Lieblingssendungen bestimmter Bevölkerungsgruppen ?</a:t>
            </a:r>
          </a:p>
          <a:p>
            <a:r>
              <a:rPr lang="de-DE" sz="1800" b="0" i="0" u="none" strike="noStrike" baseline="0" dirty="0"/>
              <a:t>Welche politischen Themen hält die Bevölkerung für wichtig ?</a:t>
            </a:r>
          </a:p>
          <a:p>
            <a:r>
              <a:rPr lang="de-DE" sz="1800" b="0" i="0" u="none" strike="noStrike" baseline="0" dirty="0"/>
              <a:t>Wie beeinflusst die Medienberichterstattung Meinung und Verhalten von Wählern?</a:t>
            </a:r>
          </a:p>
        </p:txBody>
      </p:sp>
      <p:sp>
        <p:nvSpPr>
          <p:cNvPr id="6" name="Textfeld 5">
            <a:extLst>
              <a:ext uri="{FF2B5EF4-FFF2-40B4-BE49-F238E27FC236}">
                <a16:creationId xmlns:a16="http://schemas.microsoft.com/office/drawing/2014/main" id="{92CC983A-0314-0C17-1C83-CBADCF27190B}"/>
              </a:ext>
            </a:extLst>
          </p:cNvPr>
          <p:cNvSpPr txBox="1"/>
          <p:nvPr/>
        </p:nvSpPr>
        <p:spPr>
          <a:xfrm>
            <a:off x="9399494" y="136525"/>
            <a:ext cx="2310652" cy="276999"/>
          </a:xfrm>
          <a:prstGeom prst="rect">
            <a:avLst/>
          </a:prstGeom>
          <a:noFill/>
        </p:spPr>
        <p:txBody>
          <a:bodyPr wrap="square" rtlCol="0">
            <a:spAutoFit/>
          </a:bodyPr>
          <a:lstStyle/>
          <a:p>
            <a:r>
              <a:rPr lang="de-DE" sz="1200" dirty="0"/>
              <a:t>(Brosius et al., 2016)</a:t>
            </a:r>
          </a:p>
        </p:txBody>
      </p:sp>
    </p:spTree>
    <p:extLst>
      <p:ext uri="{BB962C8B-B14F-4D97-AF65-F5344CB8AC3E}">
        <p14:creationId xmlns:p14="http://schemas.microsoft.com/office/powerpoint/2010/main" val="180612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4D92A-E6A0-2B60-1A83-01F1A18DF53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B342B7-90AF-EEA0-ECD7-1FFEA2968BFE}"/>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4. Ablauf einer Befragung</a:t>
            </a:r>
            <a:endParaRPr lang="de-DE" sz="4000" dirty="0"/>
          </a:p>
        </p:txBody>
      </p:sp>
      <p:sp>
        <p:nvSpPr>
          <p:cNvPr id="4" name="Foliennummernplatzhalter 3">
            <a:extLst>
              <a:ext uri="{FF2B5EF4-FFF2-40B4-BE49-F238E27FC236}">
                <a16:creationId xmlns:a16="http://schemas.microsoft.com/office/drawing/2014/main" id="{23CF2A5A-0105-FF3C-9274-6B0E89CE8EBE}"/>
              </a:ext>
            </a:extLst>
          </p:cNvPr>
          <p:cNvSpPr>
            <a:spLocks noGrp="1"/>
          </p:cNvSpPr>
          <p:nvPr>
            <p:ph type="sldNum" sz="quarter" idx="12"/>
          </p:nvPr>
        </p:nvSpPr>
        <p:spPr/>
        <p:txBody>
          <a:bodyPr/>
          <a:lstStyle/>
          <a:p>
            <a:fld id="{0EF26BBE-D3A3-4F3F-A638-BF713FEEBD0D}" type="slidenum">
              <a:rPr lang="en-US" smtClean="0"/>
              <a:t>14</a:t>
            </a:fld>
            <a:endParaRPr lang="en-US" dirty="0"/>
          </a:p>
        </p:txBody>
      </p:sp>
      <p:sp>
        <p:nvSpPr>
          <p:cNvPr id="5" name="Fußzeilenplatzhalter 6">
            <a:extLst>
              <a:ext uri="{FF2B5EF4-FFF2-40B4-BE49-F238E27FC236}">
                <a16:creationId xmlns:a16="http://schemas.microsoft.com/office/drawing/2014/main" id="{4704F245-B1FD-08E5-D524-76B7D59B3D02}"/>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128665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C8AE-0D44-A7F0-8E9C-4D3AC8D3B1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334C4E-7447-D55D-3110-0861FCEDBAB7}"/>
              </a:ext>
            </a:extLst>
          </p:cNvPr>
          <p:cNvSpPr>
            <a:spLocks noGrp="1"/>
          </p:cNvSpPr>
          <p:nvPr>
            <p:ph type="title"/>
          </p:nvPr>
        </p:nvSpPr>
        <p:spPr/>
        <p:txBody>
          <a:bodyPr/>
          <a:lstStyle/>
          <a:p>
            <a:r>
              <a:rPr lang="de-DE" dirty="0"/>
              <a:t>Ablauf</a:t>
            </a:r>
          </a:p>
        </p:txBody>
      </p:sp>
      <p:sp>
        <p:nvSpPr>
          <p:cNvPr id="3" name="Fußzeilenplatzhalter 2">
            <a:extLst>
              <a:ext uri="{FF2B5EF4-FFF2-40B4-BE49-F238E27FC236}">
                <a16:creationId xmlns:a16="http://schemas.microsoft.com/office/drawing/2014/main" id="{D93C2DCB-C9E3-625A-AECE-E293257D4F58}"/>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693B80C7-C9BA-D04B-F9DE-EB6A832EABA0}"/>
              </a:ext>
            </a:extLst>
          </p:cNvPr>
          <p:cNvSpPr>
            <a:spLocks noGrp="1"/>
          </p:cNvSpPr>
          <p:nvPr>
            <p:ph type="sldNum" sz="quarter" idx="12"/>
          </p:nvPr>
        </p:nvSpPr>
        <p:spPr/>
        <p:txBody>
          <a:bodyPr/>
          <a:lstStyle/>
          <a:p>
            <a:fld id="{0EF26BBE-D3A3-4F3F-A638-BF713FEEBD0D}" type="slidenum">
              <a:rPr lang="en-US" smtClean="0"/>
              <a:t>15</a:t>
            </a:fld>
            <a:endParaRPr lang="en-US" dirty="0"/>
          </a:p>
        </p:txBody>
      </p:sp>
      <p:sp>
        <p:nvSpPr>
          <p:cNvPr id="5" name="Inhaltsplatzhalter 4">
            <a:extLst>
              <a:ext uri="{FF2B5EF4-FFF2-40B4-BE49-F238E27FC236}">
                <a16:creationId xmlns:a16="http://schemas.microsoft.com/office/drawing/2014/main" id="{77A8289E-78C9-15F1-9B18-314C285FA2C9}"/>
              </a:ext>
            </a:extLst>
          </p:cNvPr>
          <p:cNvSpPr>
            <a:spLocks noGrp="1"/>
          </p:cNvSpPr>
          <p:nvPr>
            <p:ph idx="1"/>
          </p:nvPr>
        </p:nvSpPr>
        <p:spPr/>
        <p:txBody>
          <a:bodyPr/>
          <a:lstStyle/>
          <a:p>
            <a:pPr marL="457200" indent="-457200">
              <a:buFont typeface="+mj-lt"/>
              <a:buAutoNum type="arabicPeriod"/>
            </a:pPr>
            <a:r>
              <a:rPr lang="de-DE" dirty="0"/>
              <a:t>Forschungsfrage finden</a:t>
            </a:r>
          </a:p>
          <a:p>
            <a:pPr marL="1028700" lvl="1" indent="-457200"/>
            <a:r>
              <a:rPr lang="de-DE" dirty="0"/>
              <a:t>Thema mit gesellschaftlicher und wissenschaftlicher </a:t>
            </a:r>
            <a:r>
              <a:rPr lang="de-DE" b="1" dirty="0"/>
              <a:t>Relevanz</a:t>
            </a:r>
            <a:r>
              <a:rPr lang="de-DE" dirty="0"/>
              <a:t> wählen </a:t>
            </a:r>
            <a:r>
              <a:rPr lang="de-DE" dirty="0">
                <a:sym typeface="Wingdings" panose="05000000000000000000" pitchFamily="2" charset="2"/>
              </a:rPr>
              <a:t> Forschungslücke identifizieren</a:t>
            </a:r>
          </a:p>
          <a:p>
            <a:pPr marL="1028700" lvl="1" indent="-457200"/>
            <a:r>
              <a:rPr lang="de-DE" dirty="0">
                <a:sym typeface="Wingdings" panose="05000000000000000000" pitchFamily="2" charset="2"/>
              </a:rPr>
              <a:t>Literaturrecherche und eine übergeordnete, </a:t>
            </a:r>
            <a:r>
              <a:rPr lang="de-DE" b="1" dirty="0">
                <a:sym typeface="Wingdings" panose="05000000000000000000" pitchFamily="2" charset="2"/>
              </a:rPr>
              <a:t>forschungsleitende Fragestellung</a:t>
            </a:r>
            <a:r>
              <a:rPr lang="de-DE" dirty="0">
                <a:sym typeface="Wingdings" panose="05000000000000000000" pitchFamily="2" charset="2"/>
              </a:rPr>
              <a:t> und Hypothesen formulieren</a:t>
            </a:r>
            <a:endParaRPr lang="de-DE" dirty="0"/>
          </a:p>
          <a:p>
            <a:pPr marL="457200" indent="-457200">
              <a:buFont typeface="+mj-lt"/>
              <a:buAutoNum type="arabicPeriod"/>
            </a:pPr>
            <a:r>
              <a:rPr lang="de-DE" dirty="0"/>
              <a:t>Stichprobenauswahl</a:t>
            </a:r>
          </a:p>
          <a:p>
            <a:pPr marL="1028700" lvl="1" indent="-457200"/>
            <a:r>
              <a:rPr lang="de-DE" dirty="0"/>
              <a:t>Relevante Personengruppe bestimmen und mithilfe eines der Auswahlverfahren die Stichprobe ziehen </a:t>
            </a:r>
            <a:r>
              <a:rPr lang="de-DE" dirty="0">
                <a:sym typeface="Wingdings" panose="05000000000000000000" pitchFamily="2" charset="2"/>
              </a:rPr>
              <a:t> siehe nächste Folien</a:t>
            </a:r>
            <a:endParaRPr lang="de-DE" dirty="0"/>
          </a:p>
        </p:txBody>
      </p:sp>
    </p:spTree>
    <p:extLst>
      <p:ext uri="{BB962C8B-B14F-4D97-AF65-F5344CB8AC3E}">
        <p14:creationId xmlns:p14="http://schemas.microsoft.com/office/powerpoint/2010/main" val="126665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5B9B4-617C-7D55-1C5D-31E596CD986B}"/>
              </a:ext>
            </a:extLst>
          </p:cNvPr>
          <p:cNvSpPr>
            <a:spLocks noGrp="1"/>
          </p:cNvSpPr>
          <p:nvPr>
            <p:ph type="title"/>
          </p:nvPr>
        </p:nvSpPr>
        <p:spPr/>
        <p:txBody>
          <a:bodyPr/>
          <a:lstStyle/>
          <a:p>
            <a:r>
              <a:rPr lang="de-DE" dirty="0"/>
              <a:t>Eine Stichprobe ziehen</a:t>
            </a:r>
          </a:p>
        </p:txBody>
      </p:sp>
      <p:sp>
        <p:nvSpPr>
          <p:cNvPr id="3" name="Fußzeilenplatzhalter 2">
            <a:extLst>
              <a:ext uri="{FF2B5EF4-FFF2-40B4-BE49-F238E27FC236}">
                <a16:creationId xmlns:a16="http://schemas.microsoft.com/office/drawing/2014/main" id="{C8A33FF9-093A-4FC8-5677-27E271BF5E3A}"/>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E5B04B3A-B836-003D-E9C4-CA151B510580}"/>
              </a:ext>
            </a:extLst>
          </p:cNvPr>
          <p:cNvSpPr>
            <a:spLocks noGrp="1"/>
          </p:cNvSpPr>
          <p:nvPr>
            <p:ph type="sldNum" sz="quarter" idx="12"/>
          </p:nvPr>
        </p:nvSpPr>
        <p:spPr/>
        <p:txBody>
          <a:bodyPr/>
          <a:lstStyle/>
          <a:p>
            <a:fld id="{0EF26BBE-D3A3-4F3F-A638-BF713FEEBD0D}" type="slidenum">
              <a:rPr lang="en-US" smtClean="0"/>
              <a:t>16</a:t>
            </a:fld>
            <a:endParaRPr lang="en-US" dirty="0"/>
          </a:p>
        </p:txBody>
      </p:sp>
      <p:pic>
        <p:nvPicPr>
          <p:cNvPr id="7" name="Inhaltsplatzhalter 6">
            <a:extLst>
              <a:ext uri="{FF2B5EF4-FFF2-40B4-BE49-F238E27FC236}">
                <a16:creationId xmlns:a16="http://schemas.microsoft.com/office/drawing/2014/main" id="{57038043-FDBE-BD70-6054-7260B139C37A}"/>
              </a:ext>
            </a:extLst>
          </p:cNvPr>
          <p:cNvPicPr>
            <a:picLocks noGrp="1" noChangeAspect="1"/>
          </p:cNvPicPr>
          <p:nvPr>
            <p:ph idx="1"/>
          </p:nvPr>
        </p:nvPicPr>
        <p:blipFill>
          <a:blip r:embed="rId2"/>
          <a:stretch>
            <a:fillRect/>
          </a:stretch>
        </p:blipFill>
        <p:spPr>
          <a:xfrm>
            <a:off x="3899647" y="3294791"/>
            <a:ext cx="7723094" cy="2826449"/>
          </a:xfrm>
        </p:spPr>
      </p:pic>
      <p:sp>
        <p:nvSpPr>
          <p:cNvPr id="8" name="Textfeld 7">
            <a:extLst>
              <a:ext uri="{FF2B5EF4-FFF2-40B4-BE49-F238E27FC236}">
                <a16:creationId xmlns:a16="http://schemas.microsoft.com/office/drawing/2014/main" id="{5F3ADE99-D72B-D796-1CCE-6B2751055B27}"/>
              </a:ext>
            </a:extLst>
          </p:cNvPr>
          <p:cNvSpPr txBox="1"/>
          <p:nvPr/>
        </p:nvSpPr>
        <p:spPr>
          <a:xfrm>
            <a:off x="838199" y="1418878"/>
            <a:ext cx="10665760" cy="2385268"/>
          </a:xfrm>
          <a:prstGeom prst="rect">
            <a:avLst/>
          </a:prstGeom>
          <a:noFill/>
        </p:spPr>
        <p:txBody>
          <a:bodyPr wrap="square" rtlCol="0">
            <a:spAutoFit/>
          </a:bodyPr>
          <a:lstStyle/>
          <a:p>
            <a:r>
              <a:rPr lang="de-DE" b="1" dirty="0"/>
              <a:t>Repräsentativität:</a:t>
            </a:r>
          </a:p>
          <a:p>
            <a:r>
              <a:rPr lang="de-DE" sz="1800" dirty="0"/>
              <a:t>= Übereinstimmung der Stichprobe mit der Grundgesamtheit (GG)/verkleinertes Abbild der GG</a:t>
            </a:r>
          </a:p>
          <a:p>
            <a:endParaRPr lang="de-DE" dirty="0"/>
          </a:p>
          <a:p>
            <a:pPr>
              <a:spcAft>
                <a:spcPts val="300"/>
              </a:spcAft>
              <a:buNone/>
            </a:pPr>
            <a:r>
              <a:rPr lang="de-DE" sz="1800" b="1" dirty="0">
                <a:cs typeface="Calibri" panose="020F0502020204030204" pitchFamily="34" charset="0"/>
              </a:rPr>
              <a:t>Stichprobe mit (einstufiger) Zufallsauswahl</a:t>
            </a:r>
          </a:p>
          <a:p>
            <a:pPr marL="285750" lvl="0" indent="-285750">
              <a:spcAft>
                <a:spcPts val="300"/>
              </a:spcAft>
              <a:buFont typeface="Arial" pitchFamily="34" charset="0"/>
              <a:buChar char="•"/>
            </a:pPr>
            <a:r>
              <a:rPr lang="de-DE" sz="1800" b="1" dirty="0">
                <a:cs typeface="Calibri" panose="020F0502020204030204" pitchFamily="34" charset="0"/>
              </a:rPr>
              <a:t>Voraussetzungen: </a:t>
            </a:r>
            <a:r>
              <a:rPr lang="de-DE" sz="1800" dirty="0">
                <a:solidFill>
                  <a:srgbClr val="000000"/>
                </a:solidFill>
                <a:cs typeface="Calibri" panose="020F0502020204030204" pitchFamily="34" charset="0"/>
              </a:rPr>
              <a:t>alle Elemente der GG sind bekannt und identifizierbar (z.B. Liste mit Kontaktdaten); alle Einheiten der GG haben die gleiche Chance, in die Stichprobe aufgenommen zu werden.</a:t>
            </a:r>
          </a:p>
          <a:p>
            <a:endParaRPr lang="de-DE" sz="1800" b="1" dirty="0"/>
          </a:p>
        </p:txBody>
      </p:sp>
    </p:spTree>
    <p:extLst>
      <p:ext uri="{BB962C8B-B14F-4D97-AF65-F5344CB8AC3E}">
        <p14:creationId xmlns:p14="http://schemas.microsoft.com/office/powerpoint/2010/main" val="183384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5B9B4-617C-7D55-1C5D-31E596CD986B}"/>
              </a:ext>
            </a:extLst>
          </p:cNvPr>
          <p:cNvSpPr>
            <a:spLocks noGrp="1"/>
          </p:cNvSpPr>
          <p:nvPr>
            <p:ph type="title"/>
          </p:nvPr>
        </p:nvSpPr>
        <p:spPr/>
        <p:txBody>
          <a:bodyPr/>
          <a:lstStyle/>
          <a:p>
            <a:r>
              <a:rPr lang="de-DE" dirty="0"/>
              <a:t>Eine Stichprobe ziehen</a:t>
            </a:r>
          </a:p>
        </p:txBody>
      </p:sp>
      <p:sp>
        <p:nvSpPr>
          <p:cNvPr id="3" name="Fußzeilenplatzhalter 2">
            <a:extLst>
              <a:ext uri="{FF2B5EF4-FFF2-40B4-BE49-F238E27FC236}">
                <a16:creationId xmlns:a16="http://schemas.microsoft.com/office/drawing/2014/main" id="{C8A33FF9-093A-4FC8-5677-27E271BF5E3A}"/>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E5B04B3A-B836-003D-E9C4-CA151B510580}"/>
              </a:ext>
            </a:extLst>
          </p:cNvPr>
          <p:cNvSpPr>
            <a:spLocks noGrp="1"/>
          </p:cNvSpPr>
          <p:nvPr>
            <p:ph type="sldNum" sz="quarter" idx="12"/>
          </p:nvPr>
        </p:nvSpPr>
        <p:spPr/>
        <p:txBody>
          <a:bodyPr/>
          <a:lstStyle/>
          <a:p>
            <a:fld id="{0EF26BBE-D3A3-4F3F-A638-BF713FEEBD0D}" type="slidenum">
              <a:rPr lang="en-US" smtClean="0"/>
              <a:t>17</a:t>
            </a:fld>
            <a:endParaRPr lang="en-US" dirty="0"/>
          </a:p>
        </p:txBody>
      </p:sp>
      <p:pic>
        <p:nvPicPr>
          <p:cNvPr id="7" name="Inhaltsplatzhalter 6">
            <a:extLst>
              <a:ext uri="{FF2B5EF4-FFF2-40B4-BE49-F238E27FC236}">
                <a16:creationId xmlns:a16="http://schemas.microsoft.com/office/drawing/2014/main" id="{57038043-FDBE-BD70-6054-7260B139C37A}"/>
              </a:ext>
            </a:extLst>
          </p:cNvPr>
          <p:cNvPicPr>
            <a:picLocks noGrp="1" noChangeAspect="1"/>
          </p:cNvPicPr>
          <p:nvPr>
            <p:ph idx="1"/>
          </p:nvPr>
        </p:nvPicPr>
        <p:blipFill>
          <a:blip r:embed="rId3"/>
          <a:stretch>
            <a:fillRect/>
          </a:stretch>
        </p:blipFill>
        <p:spPr>
          <a:xfrm>
            <a:off x="4101353" y="3429000"/>
            <a:ext cx="7723094" cy="2826449"/>
          </a:xfrm>
        </p:spPr>
      </p:pic>
      <p:sp>
        <p:nvSpPr>
          <p:cNvPr id="8" name="Textfeld 7">
            <a:extLst>
              <a:ext uri="{FF2B5EF4-FFF2-40B4-BE49-F238E27FC236}">
                <a16:creationId xmlns:a16="http://schemas.microsoft.com/office/drawing/2014/main" id="{5F3ADE99-D72B-D796-1CCE-6B2751055B27}"/>
              </a:ext>
            </a:extLst>
          </p:cNvPr>
          <p:cNvSpPr txBox="1"/>
          <p:nvPr/>
        </p:nvSpPr>
        <p:spPr>
          <a:xfrm>
            <a:off x="838199" y="1418878"/>
            <a:ext cx="10665760" cy="3016210"/>
          </a:xfrm>
          <a:prstGeom prst="rect">
            <a:avLst/>
          </a:prstGeom>
          <a:noFill/>
        </p:spPr>
        <p:txBody>
          <a:bodyPr wrap="square" rtlCol="0">
            <a:spAutoFit/>
          </a:bodyPr>
          <a:lstStyle/>
          <a:p>
            <a:pPr>
              <a:spcAft>
                <a:spcPts val="300"/>
              </a:spcAft>
              <a:buNone/>
            </a:pPr>
            <a:r>
              <a:rPr lang="de-DE" sz="1800" b="1" dirty="0">
                <a:cs typeface="Calibri" panose="020F0502020204030204" pitchFamily="34" charset="0"/>
              </a:rPr>
              <a:t>Stichprobe ohne Zufallsauswahl</a:t>
            </a:r>
          </a:p>
          <a:p>
            <a:pPr marL="285750" indent="-285750">
              <a:spcAft>
                <a:spcPts val="300"/>
              </a:spcAft>
              <a:buFont typeface="Arial" pitchFamily="34" charset="0"/>
              <a:buChar char="•"/>
            </a:pPr>
            <a:r>
              <a:rPr lang="de-DE" sz="1800" b="1" dirty="0">
                <a:cs typeface="Calibri" panose="020F0502020204030204" pitchFamily="34" charset="0"/>
              </a:rPr>
              <a:t>Anfallende Stichprobe/Convenience Sample: </a:t>
            </a:r>
            <a:r>
              <a:rPr lang="de-DE" sz="1800" dirty="0"/>
              <a:t>Studierenden der KW (nicht bevölkerungsrepräsentativ: Übertragung von deskriptiven Merkmalen nicht zulässig, allerdings zur Prüfung von Zusammenhängen geeignet)</a:t>
            </a:r>
            <a:endParaRPr lang="de-DE" sz="1800" b="1" dirty="0">
              <a:cs typeface="Calibri" panose="020F0502020204030204" pitchFamily="34" charset="0"/>
            </a:endParaRPr>
          </a:p>
          <a:p>
            <a:pPr marL="285750" indent="-285750">
              <a:spcAft>
                <a:spcPts val="300"/>
              </a:spcAft>
              <a:buFont typeface="Arial" pitchFamily="34" charset="0"/>
              <a:buChar char="•"/>
            </a:pPr>
            <a:r>
              <a:rPr lang="de-DE" sz="1800" b="1" dirty="0">
                <a:solidFill>
                  <a:srgbClr val="000000"/>
                </a:solidFill>
                <a:cs typeface="Calibri" panose="020F0502020204030204" pitchFamily="34" charset="0"/>
              </a:rPr>
              <a:t>Qu</a:t>
            </a:r>
            <a:r>
              <a:rPr lang="de-DE" b="1" dirty="0">
                <a:solidFill>
                  <a:srgbClr val="000000"/>
                </a:solidFill>
                <a:cs typeface="Calibri" panose="020F0502020204030204" pitchFamily="34" charset="0"/>
              </a:rPr>
              <a:t>otenstichprobe: </a:t>
            </a:r>
            <a:r>
              <a:rPr lang="de-DE" sz="1800" dirty="0"/>
              <a:t>untersuchungsrelevante Merkmale sowie ihre relative Verteilung (Quote) in der GG bekannt </a:t>
            </a:r>
            <a:r>
              <a:rPr lang="de-DE" sz="1800" dirty="0">
                <a:solidFill>
                  <a:srgbClr val="006600"/>
                </a:solidFill>
                <a:sym typeface="Wingdings" panose="05000000000000000000" pitchFamily="2" charset="2"/>
              </a:rPr>
              <a:t> </a:t>
            </a:r>
            <a:r>
              <a:rPr lang="de-DE" sz="1800" dirty="0"/>
              <a:t>anhand der Quoten wird Stichprobe gebildet, die hinsichtlich der relevanten Merkmale repräsentativ ist (spezifische Repräsentativität)</a:t>
            </a:r>
          </a:p>
          <a:p>
            <a:pPr marL="285750" lvl="0" indent="-285750">
              <a:spcAft>
                <a:spcPts val="300"/>
              </a:spcAft>
              <a:buFont typeface="Arial" pitchFamily="34" charset="0"/>
              <a:buChar char="•"/>
            </a:pPr>
            <a:endParaRPr lang="de-DE" sz="1800" dirty="0">
              <a:solidFill>
                <a:srgbClr val="000000"/>
              </a:solidFill>
              <a:cs typeface="Calibri" panose="020F0502020204030204" pitchFamily="34" charset="0"/>
            </a:endParaRPr>
          </a:p>
          <a:p>
            <a:endParaRPr lang="de-DE" sz="1800" dirty="0"/>
          </a:p>
          <a:p>
            <a:endParaRPr lang="de-DE" dirty="0"/>
          </a:p>
        </p:txBody>
      </p:sp>
    </p:spTree>
    <p:extLst>
      <p:ext uri="{BB962C8B-B14F-4D97-AF65-F5344CB8AC3E}">
        <p14:creationId xmlns:p14="http://schemas.microsoft.com/office/powerpoint/2010/main" val="133380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E47FD-6ED1-77A2-A0AA-00A1ED4C01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59DB31-F343-5068-8A21-13927FB10963}"/>
              </a:ext>
            </a:extLst>
          </p:cNvPr>
          <p:cNvSpPr>
            <a:spLocks noGrp="1"/>
          </p:cNvSpPr>
          <p:nvPr>
            <p:ph type="title"/>
          </p:nvPr>
        </p:nvSpPr>
        <p:spPr/>
        <p:txBody>
          <a:bodyPr/>
          <a:lstStyle/>
          <a:p>
            <a:r>
              <a:rPr lang="de-DE" dirty="0"/>
              <a:t>Ablauf</a:t>
            </a:r>
          </a:p>
        </p:txBody>
      </p:sp>
      <p:sp>
        <p:nvSpPr>
          <p:cNvPr id="3" name="Fußzeilenplatzhalter 2">
            <a:extLst>
              <a:ext uri="{FF2B5EF4-FFF2-40B4-BE49-F238E27FC236}">
                <a16:creationId xmlns:a16="http://schemas.microsoft.com/office/drawing/2014/main" id="{DFD62630-6B28-4EE3-A9BA-D56D58205AB9}"/>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C6FEEC77-081F-2220-8961-4169DCB65480}"/>
              </a:ext>
            </a:extLst>
          </p:cNvPr>
          <p:cNvSpPr>
            <a:spLocks noGrp="1"/>
          </p:cNvSpPr>
          <p:nvPr>
            <p:ph type="sldNum" sz="quarter" idx="12"/>
          </p:nvPr>
        </p:nvSpPr>
        <p:spPr/>
        <p:txBody>
          <a:bodyPr/>
          <a:lstStyle/>
          <a:p>
            <a:fld id="{0EF26BBE-D3A3-4F3F-A638-BF713FEEBD0D}" type="slidenum">
              <a:rPr lang="en-US" smtClean="0"/>
              <a:t>18</a:t>
            </a:fld>
            <a:endParaRPr lang="en-US" dirty="0"/>
          </a:p>
        </p:txBody>
      </p:sp>
      <p:sp>
        <p:nvSpPr>
          <p:cNvPr id="5" name="Inhaltsplatzhalter 4">
            <a:extLst>
              <a:ext uri="{FF2B5EF4-FFF2-40B4-BE49-F238E27FC236}">
                <a16:creationId xmlns:a16="http://schemas.microsoft.com/office/drawing/2014/main" id="{444C52C7-B9C9-E3BF-11C3-233A947DE5B4}"/>
              </a:ext>
            </a:extLst>
          </p:cNvPr>
          <p:cNvSpPr>
            <a:spLocks noGrp="1"/>
          </p:cNvSpPr>
          <p:nvPr>
            <p:ph idx="1"/>
          </p:nvPr>
        </p:nvSpPr>
        <p:spPr>
          <a:xfrm>
            <a:off x="838200" y="1343169"/>
            <a:ext cx="10515600" cy="5013181"/>
          </a:xfrm>
        </p:spPr>
        <p:txBody>
          <a:bodyPr>
            <a:normAutofit fontScale="92500" lnSpcReduction="10000"/>
          </a:bodyPr>
          <a:lstStyle/>
          <a:p>
            <a:pPr marL="457200" indent="-457200">
              <a:buFont typeface="+mj-lt"/>
              <a:buAutoNum type="arabicPeriod" startAt="3"/>
            </a:pPr>
            <a:r>
              <a:rPr lang="de-DE" dirty="0"/>
              <a:t>Befragungsmethode wählen: z.B. telefonisch, face-</a:t>
            </a:r>
            <a:r>
              <a:rPr lang="de-DE" dirty="0" err="1"/>
              <a:t>to</a:t>
            </a:r>
            <a:r>
              <a:rPr lang="de-DE" dirty="0"/>
              <a:t>-face, schriftlich, </a:t>
            </a:r>
            <a:r>
              <a:rPr lang="de-DE" b="1" dirty="0"/>
              <a:t>online</a:t>
            </a:r>
          </a:p>
          <a:p>
            <a:pPr marL="457200" indent="-457200">
              <a:buFont typeface="+mj-lt"/>
              <a:buAutoNum type="arabicPeriod" startAt="3"/>
            </a:pPr>
            <a:r>
              <a:rPr lang="de-DE" dirty="0"/>
              <a:t>Fragebogendesign</a:t>
            </a:r>
          </a:p>
          <a:p>
            <a:pPr marL="1028700" lvl="1" indent="-457200"/>
            <a:r>
              <a:rPr lang="de-DE" dirty="0"/>
              <a:t>Sowohl </a:t>
            </a:r>
            <a:r>
              <a:rPr lang="de-DE" b="1" dirty="0"/>
              <a:t>Testfragen</a:t>
            </a:r>
            <a:r>
              <a:rPr lang="de-DE" dirty="0"/>
              <a:t> (=inhaltliche Fragen, die tatsächlich die Forschungsfrage beantworten sollen) als auch </a:t>
            </a:r>
            <a:r>
              <a:rPr lang="de-DE" b="1" dirty="0"/>
              <a:t>Funktionsfragen</a:t>
            </a:r>
            <a:r>
              <a:rPr lang="de-DE" dirty="0"/>
              <a:t> (=Fragen, die z.B. die Aufmerksamkeit und Konsistenz von den befragten Personen überprüfen) einbauen</a:t>
            </a:r>
          </a:p>
          <a:p>
            <a:pPr marL="1028700" lvl="1" indent="-457200"/>
            <a:r>
              <a:rPr lang="de-DE" dirty="0"/>
              <a:t>Für quantitative Forschungsfrage häufig </a:t>
            </a:r>
            <a:r>
              <a:rPr lang="de-DE" b="1" dirty="0"/>
              <a:t>geschlossene Fragestellungen</a:t>
            </a:r>
            <a:r>
              <a:rPr lang="de-DE" dirty="0"/>
              <a:t>, d.h. mit vorgegebenen Antwortmöglichkeiten</a:t>
            </a:r>
          </a:p>
          <a:p>
            <a:pPr marL="1028700" lvl="1" indent="-457200"/>
            <a:r>
              <a:rPr lang="de-DE" b="1" dirty="0"/>
              <a:t>Reliabilität</a:t>
            </a:r>
            <a:r>
              <a:rPr lang="de-DE" dirty="0"/>
              <a:t> und </a:t>
            </a:r>
            <a:r>
              <a:rPr lang="de-DE" b="1" dirty="0"/>
              <a:t>Validität</a:t>
            </a:r>
            <a:r>
              <a:rPr lang="de-DE" dirty="0"/>
              <a:t> sicherstellen</a:t>
            </a:r>
          </a:p>
          <a:p>
            <a:pPr marL="1485900" lvl="2" indent="-457200"/>
            <a:r>
              <a:rPr lang="de-DE" dirty="0"/>
              <a:t>Reliabilität = Zuverlässigkeit des Messinstruments, Wiederholte Messungen führen zu identischen Ergebnissen; </a:t>
            </a:r>
          </a:p>
          <a:p>
            <a:pPr marL="1485900" lvl="2" indent="-457200"/>
            <a:r>
              <a:rPr lang="de-DE" dirty="0"/>
              <a:t>Validität = Gültigkeit des Messinstruments, wird gemessen, was gemessen werden soll?</a:t>
            </a:r>
          </a:p>
          <a:p>
            <a:pPr marL="1028700" lvl="1" indent="-457200"/>
            <a:r>
              <a:rPr lang="de-DE" b="1" dirty="0"/>
              <a:t>Pretest</a:t>
            </a:r>
            <a:r>
              <a:rPr lang="de-DE" dirty="0"/>
              <a:t> mit kleiner Personengruppe, um Operationalisierbarkeit sicherzustellen </a:t>
            </a:r>
            <a:r>
              <a:rPr lang="de-DE" dirty="0">
                <a:sym typeface="Wingdings" panose="05000000000000000000" pitchFamily="2" charset="2"/>
              </a:rPr>
              <a:t> ggf. Verbesserungen vornehmen</a:t>
            </a:r>
            <a:endParaRPr lang="de-DE" dirty="0"/>
          </a:p>
          <a:p>
            <a:pPr marL="0" indent="0">
              <a:buNone/>
            </a:pPr>
            <a:r>
              <a:rPr lang="de-DE" dirty="0"/>
              <a:t> Praxistipps zur Gestaltung von Fragebögen finden Sie hier: </a:t>
            </a:r>
            <a:r>
              <a:rPr lang="de-DE" dirty="0">
                <a:hlinkClick r:id="rId2"/>
              </a:rPr>
              <a:t>https://www.soscisurvey.de/help/doku.php/de:create:tips</a:t>
            </a:r>
            <a:r>
              <a:rPr lang="de-DE" dirty="0"/>
              <a:t> </a:t>
            </a:r>
          </a:p>
        </p:txBody>
      </p:sp>
    </p:spTree>
    <p:extLst>
      <p:ext uri="{BB962C8B-B14F-4D97-AF65-F5344CB8AC3E}">
        <p14:creationId xmlns:p14="http://schemas.microsoft.com/office/powerpoint/2010/main" val="406287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E8E7B-06B4-972C-AEAB-4DF142850A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0BB1A8-3727-F18C-ADF3-CE2B1B234B19}"/>
              </a:ext>
            </a:extLst>
          </p:cNvPr>
          <p:cNvSpPr>
            <a:spLocks noGrp="1"/>
          </p:cNvSpPr>
          <p:nvPr>
            <p:ph type="title"/>
          </p:nvPr>
        </p:nvSpPr>
        <p:spPr/>
        <p:txBody>
          <a:bodyPr/>
          <a:lstStyle/>
          <a:p>
            <a:r>
              <a:rPr lang="de-DE" dirty="0"/>
              <a:t>Ablauf</a:t>
            </a:r>
          </a:p>
        </p:txBody>
      </p:sp>
      <p:sp>
        <p:nvSpPr>
          <p:cNvPr id="3" name="Fußzeilenplatzhalter 2">
            <a:extLst>
              <a:ext uri="{FF2B5EF4-FFF2-40B4-BE49-F238E27FC236}">
                <a16:creationId xmlns:a16="http://schemas.microsoft.com/office/drawing/2014/main" id="{57A81EC7-DC9A-7929-12D1-70A0CFA24BB9}"/>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AD830E28-6F7D-941A-7710-FB6ED05C3D25}"/>
              </a:ext>
            </a:extLst>
          </p:cNvPr>
          <p:cNvSpPr>
            <a:spLocks noGrp="1"/>
          </p:cNvSpPr>
          <p:nvPr>
            <p:ph type="sldNum" sz="quarter" idx="12"/>
          </p:nvPr>
        </p:nvSpPr>
        <p:spPr/>
        <p:txBody>
          <a:bodyPr/>
          <a:lstStyle/>
          <a:p>
            <a:fld id="{0EF26BBE-D3A3-4F3F-A638-BF713FEEBD0D}" type="slidenum">
              <a:rPr lang="en-US" smtClean="0"/>
              <a:t>19</a:t>
            </a:fld>
            <a:endParaRPr lang="en-US" dirty="0"/>
          </a:p>
        </p:txBody>
      </p:sp>
      <p:sp>
        <p:nvSpPr>
          <p:cNvPr id="5" name="Inhaltsplatzhalter 4">
            <a:extLst>
              <a:ext uri="{FF2B5EF4-FFF2-40B4-BE49-F238E27FC236}">
                <a16:creationId xmlns:a16="http://schemas.microsoft.com/office/drawing/2014/main" id="{4292642E-06B2-4669-6672-EAED2C81553F}"/>
              </a:ext>
            </a:extLst>
          </p:cNvPr>
          <p:cNvSpPr>
            <a:spLocks noGrp="1"/>
          </p:cNvSpPr>
          <p:nvPr>
            <p:ph idx="1"/>
          </p:nvPr>
        </p:nvSpPr>
        <p:spPr/>
        <p:txBody>
          <a:bodyPr>
            <a:normAutofit fontScale="85000" lnSpcReduction="10000"/>
          </a:bodyPr>
          <a:lstStyle/>
          <a:p>
            <a:pPr marL="457200" indent="-457200">
              <a:buFont typeface="+mj-lt"/>
              <a:buAutoNum type="arabicPeriod" startAt="5"/>
            </a:pPr>
            <a:r>
              <a:rPr lang="de-DE" dirty="0"/>
              <a:t>Teilnehmende </a:t>
            </a:r>
            <a:r>
              <a:rPr lang="de-DE" b="1" dirty="0"/>
              <a:t>rekrutieren</a:t>
            </a:r>
            <a:r>
              <a:rPr lang="de-DE" dirty="0"/>
              <a:t>: z.B. Verbreitung des Links auf </a:t>
            </a:r>
            <a:r>
              <a:rPr lang="de-DE" dirty="0" err="1"/>
              <a:t>Social</a:t>
            </a:r>
            <a:r>
              <a:rPr lang="de-DE" dirty="0"/>
              <a:t> Media, Werbung für Studie, gezieltes Ansprechen und evtl. Incentives</a:t>
            </a:r>
          </a:p>
          <a:p>
            <a:pPr marL="457200" indent="-457200">
              <a:buFont typeface="+mj-lt"/>
              <a:buAutoNum type="arabicPeriod" startAt="5"/>
            </a:pPr>
            <a:r>
              <a:rPr lang="de-DE" dirty="0"/>
              <a:t>Durchführung</a:t>
            </a:r>
          </a:p>
          <a:p>
            <a:pPr marL="571500" lvl="1" indent="0">
              <a:buNone/>
            </a:pPr>
            <a:r>
              <a:rPr lang="de-DE" dirty="0">
                <a:sym typeface="Wingdings" panose="05000000000000000000" pitchFamily="2" charset="2"/>
              </a:rPr>
              <a:t> </a:t>
            </a:r>
            <a:r>
              <a:rPr lang="de-DE" dirty="0"/>
              <a:t>Ethische Standards beachten!</a:t>
            </a:r>
          </a:p>
          <a:p>
            <a:pPr marL="1028700" lvl="1" indent="-457200"/>
            <a:r>
              <a:rPr lang="de-DE" b="1" dirty="0"/>
              <a:t>Einverständniserklärung</a:t>
            </a:r>
            <a:r>
              <a:rPr lang="de-DE" dirty="0"/>
              <a:t> (</a:t>
            </a:r>
            <a:r>
              <a:rPr lang="de-DE" dirty="0" err="1"/>
              <a:t>informed</a:t>
            </a:r>
            <a:r>
              <a:rPr lang="de-DE" dirty="0"/>
              <a:t> </a:t>
            </a:r>
            <a:r>
              <a:rPr lang="de-DE" dirty="0" err="1"/>
              <a:t>consent</a:t>
            </a:r>
            <a:r>
              <a:rPr lang="de-DE" dirty="0"/>
              <a:t>) vor der Teilnahme über Zweck, Dauer und Vorgehensweise der Untersuchung</a:t>
            </a:r>
          </a:p>
          <a:p>
            <a:pPr marL="1028700" lvl="1" indent="-457200"/>
            <a:r>
              <a:rPr lang="de-DE" b="1" dirty="0"/>
              <a:t>Datenschutz</a:t>
            </a:r>
            <a:r>
              <a:rPr lang="de-DE" dirty="0"/>
              <a:t> gewährleisten: Persönliche Daten wie Namen/E-Mail-Adressen nicht zusammen mit erhobenen Daten abspeichern</a:t>
            </a:r>
          </a:p>
          <a:p>
            <a:pPr marL="1028700" lvl="1" indent="-457200"/>
            <a:r>
              <a:rPr lang="de-DE" dirty="0"/>
              <a:t>Vermeidung von negativen Folgen für die befragten Personen (z.B. bei sensiblen Themen)</a:t>
            </a:r>
          </a:p>
          <a:p>
            <a:pPr marL="457200" indent="-457200">
              <a:buFont typeface="+mj-lt"/>
              <a:buAutoNum type="arabicPeriod" startAt="5"/>
            </a:pPr>
            <a:r>
              <a:rPr lang="de-DE" dirty="0"/>
              <a:t>Dateneingabe (Codierung) und Auswertung mit R (oder ähnlichen Programmen)</a:t>
            </a:r>
          </a:p>
          <a:p>
            <a:pPr marL="457200" indent="-457200">
              <a:buFont typeface="+mj-lt"/>
              <a:buAutoNum type="arabicPeriod" startAt="5"/>
            </a:pPr>
            <a:r>
              <a:rPr lang="de-DE" dirty="0"/>
              <a:t>Verfassen des Forschungsberichts und Darstellung der Ergebnisse</a:t>
            </a:r>
          </a:p>
          <a:p>
            <a:pPr marL="571500" lvl="1" indent="0">
              <a:buNone/>
            </a:pPr>
            <a:endParaRPr lang="de-DE" dirty="0"/>
          </a:p>
          <a:p>
            <a:pPr marL="457200" indent="-457200">
              <a:buFont typeface="+mj-lt"/>
              <a:buAutoNum type="arabicPeriod" startAt="5"/>
            </a:pPr>
            <a:endParaRPr lang="de-DE" dirty="0"/>
          </a:p>
          <a:p>
            <a:pPr marL="0" indent="0">
              <a:buNone/>
            </a:pPr>
            <a:r>
              <a:rPr lang="de-DE" dirty="0"/>
              <a:t> </a:t>
            </a:r>
          </a:p>
        </p:txBody>
      </p:sp>
    </p:spTree>
    <p:extLst>
      <p:ext uri="{BB962C8B-B14F-4D97-AF65-F5344CB8AC3E}">
        <p14:creationId xmlns:p14="http://schemas.microsoft.com/office/powerpoint/2010/main" val="223535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5" name="Foliennummernplatzhalter 4"/>
          <p:cNvSpPr>
            <a:spLocks noGrp="1"/>
          </p:cNvSpPr>
          <p:nvPr>
            <p:ph type="sldNum" sz="quarter" idx="12"/>
          </p:nvPr>
        </p:nvSpPr>
        <p:spPr/>
        <p:txBody>
          <a:bodyPr/>
          <a:lstStyle/>
          <a:p>
            <a:pPr>
              <a:defRPr/>
            </a:pPr>
            <a:fld id="{B84AC522-E74B-4944-A7EA-996043EB0DEC}" type="slidenum">
              <a:rPr lang="de-DE" smtClean="0"/>
              <a:pPr>
                <a:defRPr/>
              </a:pPr>
              <a:t>2</a:t>
            </a:fld>
            <a:endParaRPr lang="de-DE" dirty="0"/>
          </a:p>
        </p:txBody>
      </p:sp>
      <p:sp>
        <p:nvSpPr>
          <p:cNvPr id="3" name="Inhaltsplatzhalter 2"/>
          <p:cNvSpPr>
            <a:spLocks noGrp="1"/>
          </p:cNvSpPr>
          <p:nvPr>
            <p:ph idx="1"/>
          </p:nvPr>
        </p:nvSpPr>
        <p:spPr>
          <a:xfrm>
            <a:off x="838200" y="1343168"/>
            <a:ext cx="10873154" cy="4833795"/>
          </a:xfrm>
        </p:spPr>
        <p:txBody>
          <a:bodyPr anchor="ctr">
            <a:noAutofit/>
          </a:bodyPr>
          <a:lstStyle/>
          <a:p>
            <a:pPr marL="463550" lvl="1" indent="-457200">
              <a:spcBef>
                <a:spcPts val="1200"/>
              </a:spcBef>
              <a:buFont typeface="+mj-lt"/>
              <a:buAutoNum type="arabicPeriod"/>
            </a:pPr>
            <a:r>
              <a:rPr lang="de-DE" dirty="0"/>
              <a:t>Einordnung in die Methoden</a:t>
            </a:r>
          </a:p>
          <a:p>
            <a:pPr marL="463550" lvl="1" indent="-457200">
              <a:spcBef>
                <a:spcPts val="1200"/>
              </a:spcBef>
              <a:buFont typeface="+mj-lt"/>
              <a:buAutoNum type="arabicPeriod"/>
            </a:pPr>
            <a:r>
              <a:rPr lang="de-DE" dirty="0"/>
              <a:t>Definitionen</a:t>
            </a:r>
          </a:p>
          <a:p>
            <a:pPr marL="463550" lvl="1" indent="-457200">
              <a:spcBef>
                <a:spcPts val="1200"/>
              </a:spcBef>
              <a:buFont typeface="+mj-lt"/>
              <a:buAutoNum type="arabicPeriod"/>
            </a:pPr>
            <a:r>
              <a:rPr lang="de-DE" dirty="0"/>
              <a:t>Anwendungsgebiete und Forschungsfragen</a:t>
            </a:r>
          </a:p>
          <a:p>
            <a:pPr marL="463550" lvl="1" indent="-457200">
              <a:spcBef>
                <a:spcPts val="1200"/>
              </a:spcBef>
              <a:buFont typeface="+mj-lt"/>
              <a:buAutoNum type="arabicPeriod"/>
            </a:pPr>
            <a:r>
              <a:rPr lang="de-DE" dirty="0"/>
              <a:t>Ablauf</a:t>
            </a:r>
          </a:p>
          <a:p>
            <a:pPr marL="463550" lvl="1" indent="-457200">
              <a:spcBef>
                <a:spcPts val="1200"/>
              </a:spcBef>
              <a:buFont typeface="+mj-lt"/>
              <a:buAutoNum type="arabicPeriod"/>
            </a:pPr>
            <a:r>
              <a:rPr lang="de-DE" dirty="0"/>
              <a:t>Mögliche Antwortverzerrungen</a:t>
            </a:r>
          </a:p>
          <a:p>
            <a:pPr marL="463550" lvl="1" indent="-457200">
              <a:spcBef>
                <a:spcPts val="1200"/>
              </a:spcBef>
              <a:buFont typeface="+mj-lt"/>
              <a:buAutoNum type="arabicPeriod"/>
            </a:pPr>
            <a:r>
              <a:rPr lang="de-DE" dirty="0"/>
              <a:t>Vorteile &amp; Nachteile</a:t>
            </a:r>
          </a:p>
          <a:p>
            <a:pPr marL="463550" lvl="1" indent="-457200">
              <a:spcBef>
                <a:spcPts val="1200"/>
              </a:spcBef>
              <a:buFont typeface="+mj-lt"/>
              <a:buAutoNum type="arabicPeriod"/>
            </a:pPr>
            <a:r>
              <a:rPr lang="de-DE" dirty="0"/>
              <a:t>Ausblick: Mehrmethodendesign</a:t>
            </a:r>
          </a:p>
        </p:txBody>
      </p:sp>
      <p:sp>
        <p:nvSpPr>
          <p:cNvPr id="7" name="Fußzeilenplatzhalter 6">
            <a:extLst>
              <a:ext uri="{FF2B5EF4-FFF2-40B4-BE49-F238E27FC236}">
                <a16:creationId xmlns:a16="http://schemas.microsoft.com/office/drawing/2014/main" id="{EC4DB98E-F1BF-F54E-8844-3FBFFE552810}"/>
              </a:ext>
            </a:extLst>
          </p:cNvPr>
          <p:cNvSpPr>
            <a:spLocks noGrp="1"/>
          </p:cNvSpPr>
          <p:nvPr>
            <p:ph type="ftr" sz="quarter" idx="11"/>
          </p:nvPr>
        </p:nvSpPr>
        <p:spPr/>
        <p:txBody>
          <a:bodyPr/>
          <a:lstStyle/>
          <a:p>
            <a:r>
              <a:rPr lang="de-DE" dirty="0"/>
              <a:t>Methodenlehre: Befragung</a:t>
            </a:r>
          </a:p>
        </p:txBody>
      </p:sp>
    </p:spTree>
    <p:extLst>
      <p:ext uri="{BB962C8B-B14F-4D97-AF65-F5344CB8AC3E}">
        <p14:creationId xmlns:p14="http://schemas.microsoft.com/office/powerpoint/2010/main" val="208285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FCAE5-118A-6CD1-938C-9791D710F34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4A010A9-3810-4BFA-6974-EE83DAD55096}"/>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5. Was gibt es noch zu beachten?</a:t>
            </a:r>
            <a:endParaRPr lang="de-DE" sz="4000" dirty="0"/>
          </a:p>
        </p:txBody>
      </p:sp>
      <p:sp>
        <p:nvSpPr>
          <p:cNvPr id="4" name="Foliennummernplatzhalter 3">
            <a:extLst>
              <a:ext uri="{FF2B5EF4-FFF2-40B4-BE49-F238E27FC236}">
                <a16:creationId xmlns:a16="http://schemas.microsoft.com/office/drawing/2014/main" id="{AE1AFCE7-3E77-1175-43F7-81A2093B4E05}"/>
              </a:ext>
            </a:extLst>
          </p:cNvPr>
          <p:cNvSpPr>
            <a:spLocks noGrp="1"/>
          </p:cNvSpPr>
          <p:nvPr>
            <p:ph type="sldNum" sz="quarter" idx="12"/>
          </p:nvPr>
        </p:nvSpPr>
        <p:spPr/>
        <p:txBody>
          <a:bodyPr/>
          <a:lstStyle/>
          <a:p>
            <a:fld id="{0EF26BBE-D3A3-4F3F-A638-BF713FEEBD0D}" type="slidenum">
              <a:rPr lang="en-US" smtClean="0"/>
              <a:t>20</a:t>
            </a:fld>
            <a:endParaRPr lang="en-US" dirty="0"/>
          </a:p>
        </p:txBody>
      </p:sp>
      <p:sp>
        <p:nvSpPr>
          <p:cNvPr id="5" name="Fußzeilenplatzhalter 6">
            <a:extLst>
              <a:ext uri="{FF2B5EF4-FFF2-40B4-BE49-F238E27FC236}">
                <a16:creationId xmlns:a16="http://schemas.microsoft.com/office/drawing/2014/main" id="{DCB0E09E-50CE-E07D-C182-6D6DB0D6F72A}"/>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2086670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08267-E37D-D27E-FC88-472FEF328CFD}"/>
              </a:ext>
            </a:extLst>
          </p:cNvPr>
          <p:cNvSpPr>
            <a:spLocks noGrp="1"/>
          </p:cNvSpPr>
          <p:nvPr>
            <p:ph type="title"/>
          </p:nvPr>
        </p:nvSpPr>
        <p:spPr/>
        <p:txBody>
          <a:bodyPr/>
          <a:lstStyle/>
          <a:p>
            <a:r>
              <a:rPr lang="de-DE" dirty="0"/>
              <a:t>Mögliche Antwortverzerrungen</a:t>
            </a:r>
          </a:p>
        </p:txBody>
      </p:sp>
      <p:sp>
        <p:nvSpPr>
          <p:cNvPr id="3" name="Fußzeilenplatzhalter 2">
            <a:extLst>
              <a:ext uri="{FF2B5EF4-FFF2-40B4-BE49-F238E27FC236}">
                <a16:creationId xmlns:a16="http://schemas.microsoft.com/office/drawing/2014/main" id="{988068C3-5DF2-DDDF-D0EC-3085F0A43824}"/>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7FCAF15C-F95C-B187-8F7C-45D65653408B}"/>
              </a:ext>
            </a:extLst>
          </p:cNvPr>
          <p:cNvSpPr>
            <a:spLocks noGrp="1"/>
          </p:cNvSpPr>
          <p:nvPr>
            <p:ph type="sldNum" sz="quarter" idx="12"/>
          </p:nvPr>
        </p:nvSpPr>
        <p:spPr/>
        <p:txBody>
          <a:bodyPr/>
          <a:lstStyle/>
          <a:p>
            <a:fld id="{0EF26BBE-D3A3-4F3F-A638-BF713FEEBD0D}" type="slidenum">
              <a:rPr lang="en-US" smtClean="0"/>
              <a:t>21</a:t>
            </a:fld>
            <a:endParaRPr lang="en-US" dirty="0"/>
          </a:p>
        </p:txBody>
      </p:sp>
      <p:sp>
        <p:nvSpPr>
          <p:cNvPr id="5" name="Inhaltsplatzhalter 4">
            <a:extLst>
              <a:ext uri="{FF2B5EF4-FFF2-40B4-BE49-F238E27FC236}">
                <a16:creationId xmlns:a16="http://schemas.microsoft.com/office/drawing/2014/main" id="{451B310F-6339-CE05-F19C-17C752243548}"/>
              </a:ext>
            </a:extLst>
          </p:cNvPr>
          <p:cNvSpPr>
            <a:spLocks noGrp="1"/>
          </p:cNvSpPr>
          <p:nvPr>
            <p:ph idx="1"/>
          </p:nvPr>
        </p:nvSpPr>
        <p:spPr/>
        <p:txBody>
          <a:bodyPr>
            <a:noAutofit/>
          </a:bodyPr>
          <a:lstStyle/>
          <a:p>
            <a:r>
              <a:rPr lang="de-DE" sz="1600" b="1" i="0" u="none" strike="noStrike" baseline="0" dirty="0"/>
              <a:t>Kognitive und affektive Ausstrahlungseffekte</a:t>
            </a:r>
            <a:r>
              <a:rPr lang="de-DE" sz="1600" b="0" i="0" u="none" strike="noStrike" baseline="0" dirty="0"/>
              <a:t>: Eine Frage beeinflusst das Antwortverhalten für die nächste Frage; Befragte Person verknüpft Sachverhalte, die eigentlich getrennt voneinander betrachtet werden sollen </a:t>
            </a:r>
          </a:p>
          <a:p>
            <a:pPr lvl="1"/>
            <a:r>
              <a:rPr lang="de-DE" sz="1600" dirty="0">
                <a:sym typeface="Wingdings" panose="05000000000000000000" pitchFamily="2" charset="2"/>
              </a:rPr>
              <a:t> entsprechende Fragen im Fragebogen auseinanderstellen</a:t>
            </a:r>
            <a:endParaRPr lang="de-DE" sz="1600" b="0" i="0" u="none" strike="noStrike" baseline="0" dirty="0"/>
          </a:p>
          <a:p>
            <a:r>
              <a:rPr lang="de-DE" sz="1600" b="1" i="0" u="none" strike="noStrike" baseline="0" dirty="0"/>
              <a:t>Konsistenz- und Kontrasteffekte</a:t>
            </a:r>
            <a:r>
              <a:rPr lang="de-DE" sz="1600" dirty="0"/>
              <a:t>: Befragte Person will inhaltlich stimmig erscheinen/möglichst kompetent dastehen und gibt Antworten, die gar nicht ihrer Meinung entsprechen</a:t>
            </a:r>
          </a:p>
          <a:p>
            <a:pPr lvl="1"/>
            <a:r>
              <a:rPr lang="de-DE" sz="1600" dirty="0">
                <a:sym typeface="Wingdings" panose="05000000000000000000" pitchFamily="2" charset="2"/>
              </a:rPr>
              <a:t> Fragen, die dieses Verhalten provozieren könnten, im Fragebogen weiter auseinanderstellen</a:t>
            </a:r>
            <a:endParaRPr lang="de-DE" sz="1600" dirty="0"/>
          </a:p>
          <a:p>
            <a:r>
              <a:rPr lang="de-DE" sz="1600" b="1" i="0" u="none" strike="noStrike" baseline="0" dirty="0"/>
              <a:t>Soziale Erwünschtheit</a:t>
            </a:r>
            <a:r>
              <a:rPr lang="de-DE" sz="1600" b="0" i="0" u="none" strike="noStrike" baseline="0" dirty="0"/>
              <a:t>: Befragte wollen keine (ihrer Meinung nach) sozial nicht akzeptierten Ansichten äußern bzw. äußern Meinungen, die (wie sie denken) von ihnen erwartet werden</a:t>
            </a:r>
          </a:p>
          <a:p>
            <a:pPr lvl="1"/>
            <a:r>
              <a:rPr lang="de-DE" sz="1600" b="0" i="0" u="none" strike="noStrike" baseline="0" dirty="0">
                <a:sym typeface="Wingdings" panose="05000000000000000000" pitchFamily="2" charset="2"/>
              </a:rPr>
              <a:t> Frageformulierung so </a:t>
            </a:r>
            <a:r>
              <a:rPr lang="de-DE" sz="1600" dirty="0">
                <a:sym typeface="Wingdings" panose="05000000000000000000" pitchFamily="2" charset="2"/>
              </a:rPr>
              <a:t>anpassen, dass evtl. problematisches Verhalten/Meinungen relativiert werden</a:t>
            </a:r>
          </a:p>
          <a:p>
            <a:pPr lvl="1"/>
            <a:r>
              <a:rPr lang="de-DE" sz="1600" b="0" i="0" u="none" strike="noStrike" baseline="0" dirty="0">
                <a:sym typeface="Wingdings" panose="05000000000000000000" pitchFamily="2" charset="2"/>
              </a:rPr>
              <a:t></a:t>
            </a:r>
            <a:r>
              <a:rPr lang="de-DE" sz="1600" dirty="0">
                <a:sym typeface="Wingdings" panose="05000000000000000000" pitchFamily="2" charset="2"/>
              </a:rPr>
              <a:t> Projektionsfragen: Nicht nach eigenem Verhalten/Meinungen fragen, sondern nach denen des unmittelbaren Umfelds</a:t>
            </a:r>
            <a:endParaRPr lang="de-DE" sz="1600" b="0" i="0" u="none" strike="noStrike" baseline="0" dirty="0"/>
          </a:p>
          <a:p>
            <a:r>
              <a:rPr lang="de-DE" sz="1600" b="1" i="0" u="none" strike="noStrike" baseline="0" dirty="0"/>
              <a:t>Non-</a:t>
            </a:r>
            <a:r>
              <a:rPr lang="de-DE" sz="1600" b="1" i="0" u="none" strike="noStrike" baseline="0" dirty="0" err="1"/>
              <a:t>Opinions</a:t>
            </a:r>
            <a:r>
              <a:rPr lang="de-DE" sz="1600" dirty="0"/>
              <a:t>: Befragte Person hat zu einem Thema eigentlich keine Meinung, gibt aber trotzdem eine an</a:t>
            </a:r>
          </a:p>
          <a:p>
            <a:pPr lvl="1"/>
            <a:r>
              <a:rPr lang="de-DE" sz="1600" dirty="0">
                <a:sym typeface="Wingdings" panose="05000000000000000000" pitchFamily="2" charset="2"/>
              </a:rPr>
              <a:t> Zunächst fragen, ob die Person sich mit dem Thema auskennt, bevor die Meinung abgefragt wird</a:t>
            </a:r>
            <a:endParaRPr lang="de-DE" sz="1600" dirty="0"/>
          </a:p>
          <a:p>
            <a:pPr algn="l"/>
            <a:r>
              <a:rPr lang="de-DE" sz="1600" b="1" i="0" u="none" strike="noStrike" baseline="0" dirty="0" err="1"/>
              <a:t>Primacy</a:t>
            </a:r>
            <a:r>
              <a:rPr lang="de-DE" sz="1600" b="1" i="0" u="none" strike="noStrike" baseline="0" dirty="0"/>
              <a:t>-/</a:t>
            </a:r>
            <a:r>
              <a:rPr lang="de-DE" sz="1600" b="1" i="0" u="none" strike="noStrike" baseline="0" dirty="0" err="1"/>
              <a:t>Recency</a:t>
            </a:r>
            <a:r>
              <a:rPr lang="de-DE" sz="1600" b="1" i="0" u="none" strike="noStrike" baseline="0" dirty="0"/>
              <a:t>-Effekte</a:t>
            </a:r>
            <a:r>
              <a:rPr lang="de-DE" sz="1600" b="0" i="0" u="none" strike="noStrike" baseline="0" dirty="0"/>
              <a:t>: Tendenz einer selektiven Erinnerung von Vorgaben am Anfang bzw. am Ende einer Antwortliste</a:t>
            </a:r>
          </a:p>
          <a:p>
            <a:pPr lvl="1"/>
            <a:r>
              <a:rPr lang="de-DE" sz="1600" dirty="0">
                <a:sym typeface="Wingdings" panose="05000000000000000000" pitchFamily="2" charset="2"/>
              </a:rPr>
              <a:t> Für jeden Befragten die Reihenfolge der Antwortmöglichkeiten ändern, um Effekt auszugleichen</a:t>
            </a:r>
            <a:endParaRPr lang="de-DE" sz="1600" dirty="0"/>
          </a:p>
        </p:txBody>
      </p:sp>
      <p:sp>
        <p:nvSpPr>
          <p:cNvPr id="6" name="Textfeld 5">
            <a:extLst>
              <a:ext uri="{FF2B5EF4-FFF2-40B4-BE49-F238E27FC236}">
                <a16:creationId xmlns:a16="http://schemas.microsoft.com/office/drawing/2014/main" id="{EB9AA8D2-C8FB-ECE7-D85F-76802B39E3F1}"/>
              </a:ext>
            </a:extLst>
          </p:cNvPr>
          <p:cNvSpPr txBox="1"/>
          <p:nvPr/>
        </p:nvSpPr>
        <p:spPr>
          <a:xfrm>
            <a:off x="9399494" y="136525"/>
            <a:ext cx="2310652" cy="276999"/>
          </a:xfrm>
          <a:prstGeom prst="rect">
            <a:avLst/>
          </a:prstGeom>
          <a:noFill/>
        </p:spPr>
        <p:txBody>
          <a:bodyPr wrap="square" rtlCol="0">
            <a:spAutoFit/>
          </a:bodyPr>
          <a:lstStyle/>
          <a:p>
            <a:r>
              <a:rPr lang="de-DE" sz="1200" dirty="0"/>
              <a:t>(Brosius et al., 2016)</a:t>
            </a:r>
          </a:p>
        </p:txBody>
      </p:sp>
    </p:spTree>
    <p:extLst>
      <p:ext uri="{BB962C8B-B14F-4D97-AF65-F5344CB8AC3E}">
        <p14:creationId xmlns:p14="http://schemas.microsoft.com/office/powerpoint/2010/main" val="762373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Standardisierte Online-Befragung - Vorteile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a:xfrm>
            <a:off x="1903615" y="6310311"/>
            <a:ext cx="8395853" cy="365125"/>
          </a:xfrm>
        </p:spPr>
        <p:txBody>
          <a:bodyPr/>
          <a:lstStyle/>
          <a:p>
            <a:r>
              <a:rPr lang="de-DE" dirty="0"/>
              <a:t>Methodenlehre: Befragung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22</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a:xfrm>
            <a:off x="838200" y="1343168"/>
            <a:ext cx="10515600" cy="4833795"/>
          </a:xfrm>
        </p:spPr>
        <p:txBody>
          <a:bodyPr>
            <a:normAutofit/>
          </a:bodyPr>
          <a:lstStyle/>
          <a:p>
            <a:pPr>
              <a:buFont typeface="Arial" panose="020B0604020202020204" pitchFamily="34" charset="0"/>
              <a:buChar char="•"/>
            </a:pPr>
            <a:endParaRPr lang="de-DE" dirty="0"/>
          </a:p>
          <a:p>
            <a:r>
              <a:rPr lang="de-DE" dirty="0"/>
              <a:t>Teilnehmerzahl kann meist ohne höheren Aufwand deutlich erhöht werden; Ausfüllen jederzeit möglich</a:t>
            </a:r>
          </a:p>
          <a:p>
            <a:r>
              <a:rPr lang="de-DE" dirty="0"/>
              <a:t>Kostengünstig im Vergleich zu anderen Befragungsmodi</a:t>
            </a:r>
          </a:p>
          <a:p>
            <a:r>
              <a:rPr lang="de-DE" dirty="0"/>
              <a:t>Versuchsleiter*innen können durch ihr Verhalten das Antwortverhalten nicht beeinflussen</a:t>
            </a:r>
          </a:p>
          <a:p>
            <a:r>
              <a:rPr lang="de-DE" dirty="0"/>
              <a:t>Versuchsablauf ist standardisiert (bis auf Variationen durch </a:t>
            </a:r>
            <a:r>
              <a:rPr lang="de-DE" dirty="0">
                <a:solidFill>
                  <a:schemeClr val="bg1"/>
                </a:solidFill>
                <a:highlight>
                  <a:srgbClr val="2F854C"/>
                </a:highlight>
              </a:rPr>
              <a:t>z.B.</a:t>
            </a:r>
            <a:r>
              <a:rPr lang="de-DE" dirty="0"/>
              <a:t> Ausfüllen am Laptop oder Smartphone)</a:t>
            </a:r>
          </a:p>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11" name="Inhaltsplatzhalter 5">
            <a:extLst>
              <a:ext uri="{FF2B5EF4-FFF2-40B4-BE49-F238E27FC236}">
                <a16:creationId xmlns:a16="http://schemas.microsoft.com/office/drawing/2014/main" id="{FD63D8F6-B074-B32E-FACC-B3F86AD036C9}"/>
              </a:ext>
            </a:extLst>
          </p:cNvPr>
          <p:cNvSpPr txBox="1">
            <a:spLocks/>
          </p:cNvSpPr>
          <p:nvPr/>
        </p:nvSpPr>
        <p:spPr>
          <a:xfrm>
            <a:off x="467247" y="3570606"/>
            <a:ext cx="10515600" cy="483379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solidFill>
                <a:srgbClr val="000000"/>
              </a:solidFill>
              <a:latin typeface="-apple-system"/>
            </a:endParaRPr>
          </a:p>
        </p:txBody>
      </p:sp>
    </p:spTree>
    <p:extLst>
      <p:ext uri="{BB962C8B-B14F-4D97-AF65-F5344CB8AC3E}">
        <p14:creationId xmlns:p14="http://schemas.microsoft.com/office/powerpoint/2010/main" val="25293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Standardisierte Online-Befragung - Nachteile</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23</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a:xfrm>
            <a:off x="1034257" y="1228869"/>
            <a:ext cx="10319541" cy="4898662"/>
          </a:xfrm>
        </p:spPr>
        <p:txBody>
          <a:bodyPr>
            <a:normAutofit/>
          </a:bodyPr>
          <a:lstStyle/>
          <a:p>
            <a:endParaRPr lang="de-DE" sz="2000" dirty="0"/>
          </a:p>
          <a:p>
            <a:r>
              <a:rPr lang="de-DE" sz="2000" dirty="0"/>
              <a:t>Mittlerweile zwar über 90% der deutschen Bevölkerung Internetanschluss, aber bestimmte Gruppen weniger aktiv (z.B. 60 +) </a:t>
            </a:r>
          </a:p>
          <a:p>
            <a:pPr lvl="1"/>
            <a:r>
              <a:rPr lang="de-DE" sz="1800" dirty="0">
                <a:sym typeface="Wingdings" panose="05000000000000000000" pitchFamily="2" charset="2"/>
              </a:rPr>
              <a:t> für repräsentative Befragungen bedingt einsetzbar (aber nicht immer das Ziel), </a:t>
            </a:r>
            <a:r>
              <a:rPr lang="de-DE" sz="1800" dirty="0">
                <a:solidFill>
                  <a:schemeClr val="bg1"/>
                </a:solidFill>
                <a:highlight>
                  <a:srgbClr val="2F854C"/>
                </a:highlight>
              </a:rPr>
              <a:t>z.B.</a:t>
            </a:r>
            <a:r>
              <a:rPr lang="de-DE" sz="1800" dirty="0">
                <a:solidFill>
                  <a:schemeClr val="bg1"/>
                </a:solidFill>
              </a:rPr>
              <a:t> </a:t>
            </a:r>
            <a:r>
              <a:rPr lang="de-DE" sz="1800" dirty="0">
                <a:sym typeface="Wingdings" panose="05000000000000000000" pitchFamily="2" charset="2"/>
              </a:rPr>
              <a:t>Zusammenhänge der </a:t>
            </a:r>
            <a:r>
              <a:rPr lang="de-DE" sz="1800" dirty="0" err="1">
                <a:sym typeface="Wingdings" panose="05000000000000000000" pitchFamily="2" charset="2"/>
              </a:rPr>
              <a:t>Social</a:t>
            </a:r>
            <a:r>
              <a:rPr lang="de-DE" sz="1800" dirty="0">
                <a:sym typeface="Wingdings" panose="05000000000000000000" pitchFamily="2" charset="2"/>
              </a:rPr>
              <a:t> Media-Nutzung für junge, online-affine Zielgruppe</a:t>
            </a:r>
          </a:p>
          <a:p>
            <a:r>
              <a:rPr lang="de-DE" sz="2000" dirty="0"/>
              <a:t>Teilnehmer*innen, unterscheiden sich systematisch von denen, die dies nicht tun (= Selbstselektion); sie sind </a:t>
            </a:r>
            <a:r>
              <a:rPr lang="de-DE" sz="2000" dirty="0">
                <a:solidFill>
                  <a:schemeClr val="bg1"/>
                </a:solidFill>
                <a:highlight>
                  <a:srgbClr val="2F854C"/>
                </a:highlight>
              </a:rPr>
              <a:t>z.B.</a:t>
            </a:r>
            <a:r>
              <a:rPr lang="de-DE" sz="2000" dirty="0"/>
              <a:t> interessierter, höher gebildet oder Digital Natives</a:t>
            </a:r>
          </a:p>
          <a:p>
            <a:r>
              <a:rPr lang="de-DE" sz="2000" dirty="0"/>
              <a:t>Angaben sind nicht überprüfbar (</a:t>
            </a:r>
            <a:r>
              <a:rPr lang="de-DE" sz="2000" dirty="0">
                <a:solidFill>
                  <a:schemeClr val="bg1"/>
                </a:solidFill>
                <a:highlight>
                  <a:srgbClr val="2F854C"/>
                </a:highlight>
              </a:rPr>
              <a:t>z.B.</a:t>
            </a:r>
            <a:r>
              <a:rPr lang="de-DE" sz="2000" dirty="0"/>
              <a:t> Soziodemografie); mehrmalige Teilnahme kann nicht ausgeschlossen und Erhebungssituation (</a:t>
            </a:r>
            <a:r>
              <a:rPr lang="de-DE" sz="2000" dirty="0">
                <a:solidFill>
                  <a:schemeClr val="bg1"/>
                </a:solidFill>
                <a:highlight>
                  <a:srgbClr val="2F854C"/>
                </a:highlight>
              </a:rPr>
              <a:t>z.B.</a:t>
            </a:r>
            <a:r>
              <a:rPr lang="de-DE" sz="2000" dirty="0"/>
              <a:t> Konzentration) nicht überprüft werden</a:t>
            </a:r>
          </a:p>
          <a:p>
            <a:r>
              <a:rPr lang="de-DE" sz="2000" dirty="0"/>
              <a:t>Befragung kann jederzeit abgebrochen werden (problematisch, wenn mit Inhalt der Untersuchung zusammenhängt, </a:t>
            </a:r>
            <a:r>
              <a:rPr lang="de-DE" sz="2000" dirty="0">
                <a:solidFill>
                  <a:schemeClr val="bg1"/>
                </a:solidFill>
                <a:highlight>
                  <a:srgbClr val="2F854C"/>
                </a:highlight>
              </a:rPr>
              <a:t>z.B.</a:t>
            </a:r>
            <a:r>
              <a:rPr lang="de-DE" sz="2000" dirty="0"/>
              <a:t> unangenehme Fragen)</a:t>
            </a:r>
          </a:p>
          <a:p>
            <a:endParaRPr lang="de-DE" dirty="0"/>
          </a:p>
          <a:p>
            <a:pPr marL="0" indent="0" algn="l">
              <a:buNone/>
            </a:pPr>
            <a:endParaRPr lang="de-DE" b="0" i="0" dirty="0">
              <a:solidFill>
                <a:srgbClr val="000000"/>
              </a:solidFill>
              <a:effectLst/>
              <a:latin typeface="-apple-system"/>
            </a:endParaRPr>
          </a:p>
        </p:txBody>
      </p:sp>
    </p:spTree>
    <p:extLst>
      <p:ext uri="{BB962C8B-B14F-4D97-AF65-F5344CB8AC3E}">
        <p14:creationId xmlns:p14="http://schemas.microsoft.com/office/powerpoint/2010/main" val="364997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41994-CC0A-71E0-4EF2-EBAE8B6EB568}"/>
              </a:ext>
            </a:extLst>
          </p:cNvPr>
          <p:cNvSpPr>
            <a:spLocks noGrp="1"/>
          </p:cNvSpPr>
          <p:nvPr>
            <p:ph type="title"/>
          </p:nvPr>
        </p:nvSpPr>
        <p:spPr/>
        <p:txBody>
          <a:bodyPr/>
          <a:lstStyle/>
          <a:p>
            <a:r>
              <a:rPr lang="de-DE" dirty="0"/>
              <a:t>Ausblick: Mehrmethodendesign</a:t>
            </a:r>
          </a:p>
        </p:txBody>
      </p:sp>
      <p:sp>
        <p:nvSpPr>
          <p:cNvPr id="3" name="Fußzeilenplatzhalter 2">
            <a:extLst>
              <a:ext uri="{FF2B5EF4-FFF2-40B4-BE49-F238E27FC236}">
                <a16:creationId xmlns:a16="http://schemas.microsoft.com/office/drawing/2014/main" id="{FFF57E44-052B-E764-90AC-630E66518B24}"/>
              </a:ext>
            </a:extLst>
          </p:cNvPr>
          <p:cNvSpPr>
            <a:spLocks noGrp="1"/>
          </p:cNvSpPr>
          <p:nvPr>
            <p:ph type="ftr" sz="quarter" idx="11"/>
          </p:nvPr>
        </p:nvSpPr>
        <p:spPr/>
        <p:txBody>
          <a:bodyPr/>
          <a:lstStyle/>
          <a:p>
            <a:r>
              <a:rPr lang="de-DE" dirty="0"/>
              <a:t>Methodenlehre: Befragung</a:t>
            </a:r>
          </a:p>
        </p:txBody>
      </p:sp>
      <p:sp>
        <p:nvSpPr>
          <p:cNvPr id="4" name="Foliennummernplatzhalter 3">
            <a:extLst>
              <a:ext uri="{FF2B5EF4-FFF2-40B4-BE49-F238E27FC236}">
                <a16:creationId xmlns:a16="http://schemas.microsoft.com/office/drawing/2014/main" id="{7DC405F1-6AAC-13B0-ED73-6E0319006D59}"/>
              </a:ext>
            </a:extLst>
          </p:cNvPr>
          <p:cNvSpPr>
            <a:spLocks noGrp="1"/>
          </p:cNvSpPr>
          <p:nvPr>
            <p:ph type="sldNum" sz="quarter" idx="12"/>
          </p:nvPr>
        </p:nvSpPr>
        <p:spPr/>
        <p:txBody>
          <a:bodyPr/>
          <a:lstStyle/>
          <a:p>
            <a:fld id="{0EF26BBE-D3A3-4F3F-A638-BF713FEEBD0D}" type="slidenum">
              <a:rPr lang="en-US" smtClean="0"/>
              <a:t>24</a:t>
            </a:fld>
            <a:endParaRPr lang="en-US" dirty="0"/>
          </a:p>
        </p:txBody>
      </p:sp>
      <p:sp>
        <p:nvSpPr>
          <p:cNvPr id="5" name="Inhaltsplatzhalter 4">
            <a:extLst>
              <a:ext uri="{FF2B5EF4-FFF2-40B4-BE49-F238E27FC236}">
                <a16:creationId xmlns:a16="http://schemas.microsoft.com/office/drawing/2014/main" id="{F94E6F82-7CDA-36C7-6EDC-E9D259B960C2}"/>
              </a:ext>
            </a:extLst>
          </p:cNvPr>
          <p:cNvSpPr>
            <a:spLocks noGrp="1"/>
          </p:cNvSpPr>
          <p:nvPr>
            <p:ph idx="1"/>
          </p:nvPr>
        </p:nvSpPr>
        <p:spPr/>
        <p:txBody>
          <a:bodyPr>
            <a:normAutofit/>
          </a:bodyPr>
          <a:lstStyle/>
          <a:p>
            <a:pPr marL="0" indent="0" algn="l">
              <a:buNone/>
            </a:pPr>
            <a:endParaRPr lang="de-DE" sz="2000" dirty="0"/>
          </a:p>
          <a:p>
            <a:pPr marL="0" indent="0" algn="l">
              <a:buNone/>
            </a:pPr>
            <a:endParaRPr lang="de-DE" sz="2000" dirty="0"/>
          </a:p>
          <a:p>
            <a:pPr marL="0" indent="0" algn="l">
              <a:buNone/>
            </a:pPr>
            <a:r>
              <a:rPr lang="de-DE" sz="2000" dirty="0"/>
              <a:t>Befragungen werden häufig nicht allein angewandt, sondern in Kombination mit anderen Methoden, wie etwa mit der Inhaltsanalyse.</a:t>
            </a:r>
          </a:p>
          <a:p>
            <a:pPr marL="0" indent="0" algn="l">
              <a:buNone/>
            </a:pPr>
            <a:r>
              <a:rPr lang="de-DE" sz="2000" u="sng" dirty="0"/>
              <a:t>z.B. beim Agenda-Setting-Ansatz</a:t>
            </a:r>
            <a:r>
              <a:rPr lang="de-DE" sz="2000" dirty="0"/>
              <a:t>: Hängt die Themenstruktur der Medien mit den Themen zusammen, die die Bevölkerung am wichtigsten findet?</a:t>
            </a:r>
          </a:p>
          <a:p>
            <a:pPr marL="0" indent="0" algn="l">
              <a:buNone/>
            </a:pPr>
            <a:r>
              <a:rPr lang="de-DE" sz="2000" dirty="0">
                <a:sym typeface="Wingdings" panose="05000000000000000000" pitchFamily="2" charset="2"/>
              </a:rPr>
              <a:t> </a:t>
            </a:r>
            <a:r>
              <a:rPr lang="de-DE" sz="2000" dirty="0"/>
              <a:t>Inhaltsanalyse für die Themenstruktur der Medien und Befragung für die Wichtigkeit der Themen bei einzelnen, dann werden beide Datensätze miteinander verglichen</a:t>
            </a:r>
          </a:p>
        </p:txBody>
      </p:sp>
    </p:spTree>
    <p:extLst>
      <p:ext uri="{BB962C8B-B14F-4D97-AF65-F5344CB8AC3E}">
        <p14:creationId xmlns:p14="http://schemas.microsoft.com/office/powerpoint/2010/main" val="381931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The End.</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25</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120263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18C2CA8-60CE-4826-A11E-AACC7337F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087" y="1824025"/>
            <a:ext cx="2961197" cy="421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Grafik 5">
            <a:extLst>
              <a:ext uri="{FF2B5EF4-FFF2-40B4-BE49-F238E27FC236}">
                <a16:creationId xmlns:a16="http://schemas.microsoft.com/office/drawing/2014/main" id="{6A0CD12A-A6C6-7948-5970-06CD552101ED}"/>
              </a:ext>
            </a:extLst>
          </p:cNvPr>
          <p:cNvPicPr>
            <a:picLocks noChangeAspect="1"/>
          </p:cNvPicPr>
          <p:nvPr/>
        </p:nvPicPr>
        <p:blipFill>
          <a:blip r:embed="rId3"/>
          <a:stretch>
            <a:fillRect/>
          </a:stretch>
        </p:blipFill>
        <p:spPr>
          <a:xfrm>
            <a:off x="8058908" y="3023822"/>
            <a:ext cx="2533650" cy="3019425"/>
          </a:xfrm>
          <a:prstGeom prst="rect">
            <a:avLst/>
          </a:prstGeom>
          <a:effectLst>
            <a:reflection blurRad="6350" stA="52000" endA="300" endPos="35000" dir="5400000" sy="-100000" algn="bl" rotWithShape="0"/>
          </a:effectLst>
        </p:spPr>
      </p:pic>
      <p:sp>
        <p:nvSpPr>
          <p:cNvPr id="2" name="Titel 1"/>
          <p:cNvSpPr>
            <a:spLocks noGrp="1"/>
          </p:cNvSpPr>
          <p:nvPr>
            <p:ph type="title"/>
          </p:nvPr>
        </p:nvSpPr>
        <p:spPr/>
        <p:txBody>
          <a:bodyPr/>
          <a:lstStyle/>
          <a:p>
            <a:r>
              <a:rPr lang="de-DE" dirty="0"/>
              <a:t>Literaturempfehlung</a:t>
            </a:r>
          </a:p>
        </p:txBody>
      </p:sp>
      <p:sp>
        <p:nvSpPr>
          <p:cNvPr id="8" name="Sprechblase: oval 7">
            <a:extLst>
              <a:ext uri="{FF2B5EF4-FFF2-40B4-BE49-F238E27FC236}">
                <a16:creationId xmlns:a16="http://schemas.microsoft.com/office/drawing/2014/main" id="{49E3C267-4D5E-40AE-AC7C-B3A36F48FC06}"/>
              </a:ext>
            </a:extLst>
          </p:cNvPr>
          <p:cNvSpPr/>
          <p:nvPr/>
        </p:nvSpPr>
        <p:spPr>
          <a:xfrm rot="20541608" flipH="1">
            <a:off x="937753" y="1820835"/>
            <a:ext cx="2843841" cy="17224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Erhältlich via UB (auch elektronisch)</a:t>
            </a:r>
          </a:p>
        </p:txBody>
      </p:sp>
      <p:sp>
        <p:nvSpPr>
          <p:cNvPr id="7" name="Sprechblase: oval 7">
            <a:extLst>
              <a:ext uri="{FF2B5EF4-FFF2-40B4-BE49-F238E27FC236}">
                <a16:creationId xmlns:a16="http://schemas.microsoft.com/office/drawing/2014/main" id="{EFABDA6E-F54D-C8FF-BF70-CD89133741C2}"/>
              </a:ext>
            </a:extLst>
          </p:cNvPr>
          <p:cNvSpPr/>
          <p:nvPr/>
        </p:nvSpPr>
        <p:spPr>
          <a:xfrm rot="20541608" flipH="1">
            <a:off x="6948277" y="2039559"/>
            <a:ext cx="2253978" cy="12849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datenanalyse.ifkw.lmu.de/</a:t>
            </a:r>
          </a:p>
        </p:txBody>
      </p:sp>
    </p:spTree>
    <p:extLst>
      <p:ext uri="{BB962C8B-B14F-4D97-AF65-F5344CB8AC3E}">
        <p14:creationId xmlns:p14="http://schemas.microsoft.com/office/powerpoint/2010/main" val="314014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1. Einordnung</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4</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63141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normAutofit/>
          </a:bodyPr>
          <a:lstStyle/>
          <a:p>
            <a:r>
              <a:rPr lang="de-DE" dirty="0"/>
              <a:t>Empirische Methoden der Sozialforschung </a:t>
            </a:r>
            <a:r>
              <a:rPr lang="de-DE" sz="2000" dirty="0"/>
              <a:t>(vereinfachte Darstellung)</a:t>
            </a:r>
            <a:endParaRPr lang="de-DE"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5</a:t>
            </a:fld>
            <a:endParaRPr lang="en-US" dirty="0"/>
          </a:p>
        </p:txBody>
      </p:sp>
      <p:pic>
        <p:nvPicPr>
          <p:cNvPr id="9" name="Grafik 6" descr="Klemmbrett abgehakt mit einfarbiger Füllung">
            <a:extLst>
              <a:ext uri="{FF2B5EF4-FFF2-40B4-BE49-F238E27FC236}">
                <a16:creationId xmlns:a16="http://schemas.microsoft.com/office/drawing/2014/main" id="{2AD61CC7-04F7-12C0-B702-B193347639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300" y="1901119"/>
            <a:ext cx="1618630" cy="1618630"/>
          </a:xfrm>
          <a:prstGeom prst="rect">
            <a:avLst/>
          </a:prstGeom>
        </p:spPr>
      </p:pic>
      <p:pic>
        <p:nvPicPr>
          <p:cNvPr id="10" name="Grafik 10" descr="Becherglas mit einfarbiger Füllung">
            <a:extLst>
              <a:ext uri="{FF2B5EF4-FFF2-40B4-BE49-F238E27FC236}">
                <a16:creationId xmlns:a16="http://schemas.microsoft.com/office/drawing/2014/main" id="{2E6EE61A-E52F-38F8-DFB3-A6456DB8C7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2832" y="3859799"/>
            <a:ext cx="1618629" cy="1618629"/>
          </a:xfrm>
          <a:prstGeom prst="rect">
            <a:avLst/>
          </a:prstGeom>
        </p:spPr>
      </p:pic>
      <p:grpSp>
        <p:nvGrpSpPr>
          <p:cNvPr id="19" name="Group 18">
            <a:extLst>
              <a:ext uri="{FF2B5EF4-FFF2-40B4-BE49-F238E27FC236}">
                <a16:creationId xmlns:a16="http://schemas.microsoft.com/office/drawing/2014/main" id="{C03D8F49-4E57-FCE6-FBDE-D41E1B0D3974}"/>
              </a:ext>
            </a:extLst>
          </p:cNvPr>
          <p:cNvGrpSpPr/>
          <p:nvPr/>
        </p:nvGrpSpPr>
        <p:grpSpPr>
          <a:xfrm>
            <a:off x="5969503" y="3921221"/>
            <a:ext cx="1734024" cy="1808508"/>
            <a:chOff x="1552101" y="4684366"/>
            <a:chExt cx="631677" cy="631677"/>
          </a:xfrm>
        </p:grpSpPr>
        <p:pic>
          <p:nvPicPr>
            <p:cNvPr id="11" name="Grafik 14" descr="Lupe mit einfarbiger Füllung">
              <a:extLst>
                <a:ext uri="{FF2B5EF4-FFF2-40B4-BE49-F238E27FC236}">
                  <a16:creationId xmlns:a16="http://schemas.microsoft.com/office/drawing/2014/main" id="{BEC375CC-6D93-18B1-035F-4DC693A982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552101" y="4684366"/>
              <a:ext cx="631677" cy="631677"/>
            </a:xfrm>
            <a:prstGeom prst="rect">
              <a:avLst/>
            </a:prstGeom>
          </p:spPr>
        </p:pic>
        <p:pic>
          <p:nvPicPr>
            <p:cNvPr id="12" name="Grafik 21" descr="Videokamera mit einfarbiger Füllung">
              <a:extLst>
                <a:ext uri="{FF2B5EF4-FFF2-40B4-BE49-F238E27FC236}">
                  <a16:creationId xmlns:a16="http://schemas.microsoft.com/office/drawing/2014/main" id="{61A888B4-2F37-82D1-44BD-A30A26C4802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09525" y="4813127"/>
              <a:ext cx="242195" cy="242195"/>
            </a:xfrm>
            <a:prstGeom prst="rect">
              <a:avLst/>
            </a:prstGeom>
          </p:spPr>
        </p:pic>
      </p:grpSp>
      <p:grpSp>
        <p:nvGrpSpPr>
          <p:cNvPr id="17" name="Group 16">
            <a:extLst>
              <a:ext uri="{FF2B5EF4-FFF2-40B4-BE49-F238E27FC236}">
                <a16:creationId xmlns:a16="http://schemas.microsoft.com/office/drawing/2014/main" id="{40C165C1-9FAB-7084-12D4-0D9E08EADE9F}"/>
              </a:ext>
            </a:extLst>
          </p:cNvPr>
          <p:cNvGrpSpPr/>
          <p:nvPr/>
        </p:nvGrpSpPr>
        <p:grpSpPr>
          <a:xfrm>
            <a:off x="5846152" y="1904203"/>
            <a:ext cx="1857375" cy="1792560"/>
            <a:chOff x="1581520" y="2926605"/>
            <a:chExt cx="631677" cy="631677"/>
          </a:xfrm>
        </p:grpSpPr>
        <p:pic>
          <p:nvPicPr>
            <p:cNvPr id="13" name="Grafik 22" descr="Lupe mit einfarbiger Füllung">
              <a:extLst>
                <a:ext uri="{FF2B5EF4-FFF2-40B4-BE49-F238E27FC236}">
                  <a16:creationId xmlns:a16="http://schemas.microsoft.com/office/drawing/2014/main" id="{7CA41684-6E7E-FD22-C450-4D0CFF5E59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581520" y="2926605"/>
              <a:ext cx="631677" cy="631677"/>
            </a:xfrm>
            <a:prstGeom prst="rect">
              <a:avLst/>
            </a:prstGeom>
          </p:spPr>
        </p:pic>
        <p:pic>
          <p:nvPicPr>
            <p:cNvPr id="14" name="Grafik 2" descr="Verwirrte Person mit einfarbiger Füllung">
              <a:extLst>
                <a:ext uri="{FF2B5EF4-FFF2-40B4-BE49-F238E27FC236}">
                  <a16:creationId xmlns:a16="http://schemas.microsoft.com/office/drawing/2014/main" id="{8AB244D0-A646-F659-CBD4-C06D32E235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09525" y="3041032"/>
              <a:ext cx="313184" cy="313184"/>
            </a:xfrm>
            <a:prstGeom prst="rect">
              <a:avLst/>
            </a:prstGeom>
          </p:spPr>
        </p:pic>
      </p:grpSp>
      <p:sp>
        <p:nvSpPr>
          <p:cNvPr id="16" name="Inhaltsplatzhalter 5">
            <a:extLst>
              <a:ext uri="{FF2B5EF4-FFF2-40B4-BE49-F238E27FC236}">
                <a16:creationId xmlns:a16="http://schemas.microsoft.com/office/drawing/2014/main" id="{E8E531FD-63AA-87E5-871E-EAB076022DBE}"/>
              </a:ext>
            </a:extLst>
          </p:cNvPr>
          <p:cNvSpPr txBox="1">
            <a:spLocks/>
          </p:cNvSpPr>
          <p:nvPr/>
        </p:nvSpPr>
        <p:spPr>
          <a:xfrm>
            <a:off x="6976705" y="2638017"/>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Beobachtung</a:t>
            </a:r>
            <a:endParaRPr lang="de-DE" b="1" dirty="0"/>
          </a:p>
        </p:txBody>
      </p:sp>
      <p:sp>
        <p:nvSpPr>
          <p:cNvPr id="18" name="Inhaltsplatzhalter 5">
            <a:extLst>
              <a:ext uri="{FF2B5EF4-FFF2-40B4-BE49-F238E27FC236}">
                <a16:creationId xmlns:a16="http://schemas.microsoft.com/office/drawing/2014/main" id="{9EA643A2-3B9B-B4DE-9FCF-6DBB62C3254A}"/>
              </a:ext>
            </a:extLst>
          </p:cNvPr>
          <p:cNvSpPr txBox="1">
            <a:spLocks/>
          </p:cNvSpPr>
          <p:nvPr/>
        </p:nvSpPr>
        <p:spPr>
          <a:xfrm>
            <a:off x="1962147" y="2679831"/>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solidFill>
                  <a:srgbClr val="2F854C"/>
                </a:solidFill>
              </a:rPr>
              <a:t>Befragung</a:t>
            </a:r>
            <a:endParaRPr lang="de-DE" b="1" dirty="0">
              <a:solidFill>
                <a:srgbClr val="2F854C"/>
              </a:solidFill>
            </a:endParaRPr>
          </a:p>
        </p:txBody>
      </p:sp>
      <p:sp>
        <p:nvSpPr>
          <p:cNvPr id="20" name="Inhaltsplatzhalter 5">
            <a:extLst>
              <a:ext uri="{FF2B5EF4-FFF2-40B4-BE49-F238E27FC236}">
                <a16:creationId xmlns:a16="http://schemas.microsoft.com/office/drawing/2014/main" id="{E6563624-7B39-AEC3-42DE-4DBAEC2EFEFA}"/>
              </a:ext>
            </a:extLst>
          </p:cNvPr>
          <p:cNvSpPr txBox="1">
            <a:spLocks/>
          </p:cNvSpPr>
          <p:nvPr/>
        </p:nvSpPr>
        <p:spPr>
          <a:xfrm>
            <a:off x="7008587" y="4712878"/>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Inhaltsanalyse</a:t>
            </a:r>
          </a:p>
        </p:txBody>
      </p:sp>
      <p:sp>
        <p:nvSpPr>
          <p:cNvPr id="23" name="Inhaltsplatzhalter 5">
            <a:extLst>
              <a:ext uri="{FF2B5EF4-FFF2-40B4-BE49-F238E27FC236}">
                <a16:creationId xmlns:a16="http://schemas.microsoft.com/office/drawing/2014/main" id="{5AB0E4D4-8991-2583-0022-65DC5172A033}"/>
              </a:ext>
            </a:extLst>
          </p:cNvPr>
          <p:cNvSpPr txBox="1">
            <a:spLocks/>
          </p:cNvSpPr>
          <p:nvPr/>
        </p:nvSpPr>
        <p:spPr>
          <a:xfrm>
            <a:off x="1909129" y="4699539"/>
            <a:ext cx="4641618" cy="8817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de-DE" sz="2400" b="1" dirty="0"/>
              <a:t>Experiment</a:t>
            </a:r>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406309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normAutofit/>
          </a:bodyPr>
          <a:lstStyle/>
          <a:p>
            <a:r>
              <a:rPr lang="de-DE" dirty="0"/>
              <a:t>Empirische Methoden der Sozialforschung </a:t>
            </a:r>
            <a:r>
              <a:rPr lang="de-DE" sz="2000" dirty="0"/>
              <a:t>(komplexe Darstellung)</a:t>
            </a:r>
            <a:endParaRPr lang="de-DE"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6</a:t>
            </a:fld>
            <a:endParaRPr lang="en-US" dirty="0"/>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Befragung</a:t>
            </a:r>
          </a:p>
        </p:txBody>
      </p:sp>
      <p:sp>
        <p:nvSpPr>
          <p:cNvPr id="2" name="Titel 1">
            <a:extLst>
              <a:ext uri="{FF2B5EF4-FFF2-40B4-BE49-F238E27FC236}">
                <a16:creationId xmlns:a16="http://schemas.microsoft.com/office/drawing/2014/main" id="{41406B74-3594-11F0-1A6A-5F26D91DE523}"/>
              </a:ext>
            </a:extLst>
          </p:cNvPr>
          <p:cNvSpPr txBox="1">
            <a:spLocks/>
          </p:cNvSpPr>
          <p:nvPr/>
        </p:nvSpPr>
        <p:spPr>
          <a:xfrm>
            <a:off x="9402320" y="68891"/>
            <a:ext cx="1794295" cy="4301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de-DE" sz="1200" dirty="0"/>
              <a:t>Brosius et al. (2016)</a:t>
            </a:r>
          </a:p>
        </p:txBody>
      </p:sp>
      <p:grpSp>
        <p:nvGrpSpPr>
          <p:cNvPr id="3" name="Gruppieren 25">
            <a:extLst>
              <a:ext uri="{FF2B5EF4-FFF2-40B4-BE49-F238E27FC236}">
                <a16:creationId xmlns:a16="http://schemas.microsoft.com/office/drawing/2014/main" id="{F5753626-8BDE-D59E-C33E-902E5D52375A}"/>
              </a:ext>
            </a:extLst>
          </p:cNvPr>
          <p:cNvGrpSpPr/>
          <p:nvPr/>
        </p:nvGrpSpPr>
        <p:grpSpPr>
          <a:xfrm>
            <a:off x="1459503" y="1619425"/>
            <a:ext cx="9400381" cy="5357812"/>
            <a:chOff x="271728" y="1500188"/>
            <a:chExt cx="9400381" cy="5357812"/>
          </a:xfrm>
        </p:grpSpPr>
        <p:sp>
          <p:nvSpPr>
            <p:cNvPr id="6" name="AutoShape 4">
              <a:extLst>
                <a:ext uri="{FF2B5EF4-FFF2-40B4-BE49-F238E27FC236}">
                  <a16:creationId xmlns:a16="http://schemas.microsoft.com/office/drawing/2014/main" id="{3B80B11E-81C7-6744-24A2-4F384827D321}"/>
                </a:ext>
              </a:extLst>
            </p:cNvPr>
            <p:cNvSpPr>
              <a:spLocks noChangeAspect="1" noChangeArrowheads="1"/>
            </p:cNvSpPr>
            <p:nvPr/>
          </p:nvSpPr>
          <p:spPr bwMode="auto">
            <a:xfrm>
              <a:off x="271728" y="1500188"/>
              <a:ext cx="9400381" cy="5357812"/>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pPr>
              <a:endParaRPr lang="en-US" b="1">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13445FA0-1A17-45DA-6A5D-158ECE5D5862}"/>
                </a:ext>
              </a:extLst>
            </p:cNvPr>
            <p:cNvSpPr>
              <a:spLocks noChangeArrowheads="1"/>
            </p:cNvSpPr>
            <p:nvPr/>
          </p:nvSpPr>
          <p:spPr bwMode="auto">
            <a:xfrm>
              <a:off x="2850945" y="1662546"/>
              <a:ext cx="1660171" cy="616196"/>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empirisch</a:t>
              </a:r>
            </a:p>
          </p:txBody>
        </p:sp>
        <p:sp>
          <p:nvSpPr>
            <p:cNvPr id="8" name="Rectangle 6">
              <a:extLst>
                <a:ext uri="{FF2B5EF4-FFF2-40B4-BE49-F238E27FC236}">
                  <a16:creationId xmlns:a16="http://schemas.microsoft.com/office/drawing/2014/main" id="{94D8C5CC-3AA5-5B8A-0FD5-4E9E6C106E99}"/>
                </a:ext>
              </a:extLst>
            </p:cNvPr>
            <p:cNvSpPr>
              <a:spLocks noChangeArrowheads="1"/>
            </p:cNvSpPr>
            <p:nvPr/>
          </p:nvSpPr>
          <p:spPr bwMode="auto">
            <a:xfrm>
              <a:off x="7644576" y="1662545"/>
              <a:ext cx="1843212" cy="616197"/>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nicht-empirisch</a:t>
              </a:r>
            </a:p>
          </p:txBody>
        </p:sp>
        <p:sp>
          <p:nvSpPr>
            <p:cNvPr id="15" name="Rectangle 7">
              <a:extLst>
                <a:ext uri="{FF2B5EF4-FFF2-40B4-BE49-F238E27FC236}">
                  <a16:creationId xmlns:a16="http://schemas.microsoft.com/office/drawing/2014/main" id="{03CCADA7-982E-2A81-F12A-E4FAFCB19363}"/>
                </a:ext>
              </a:extLst>
            </p:cNvPr>
            <p:cNvSpPr>
              <a:spLocks noChangeArrowheads="1"/>
            </p:cNvSpPr>
            <p:nvPr/>
          </p:nvSpPr>
          <p:spPr bwMode="auto">
            <a:xfrm>
              <a:off x="271728" y="2636694"/>
              <a:ext cx="2027533" cy="810662"/>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Art der Messung und Auswertung</a:t>
              </a:r>
            </a:p>
          </p:txBody>
        </p:sp>
        <p:sp>
          <p:nvSpPr>
            <p:cNvPr id="21" name="Rectangle 8">
              <a:extLst>
                <a:ext uri="{FF2B5EF4-FFF2-40B4-BE49-F238E27FC236}">
                  <a16:creationId xmlns:a16="http://schemas.microsoft.com/office/drawing/2014/main" id="{6827B71C-1BCD-2925-7FF0-4AC59AC49412}"/>
                </a:ext>
              </a:extLst>
            </p:cNvPr>
            <p:cNvSpPr>
              <a:spLocks noChangeArrowheads="1"/>
            </p:cNvSpPr>
            <p:nvPr/>
          </p:nvSpPr>
          <p:spPr bwMode="auto">
            <a:xfrm>
              <a:off x="2667904" y="2636694"/>
              <a:ext cx="2027533" cy="810662"/>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solidFill>
                    <a:srgbClr val="2F854C"/>
                  </a:solidFill>
                  <a:latin typeface="Arial" panose="020B0604020202020204" pitchFamily="34" charset="0"/>
                  <a:cs typeface="Arial" panose="020B0604020202020204" pitchFamily="34" charset="0"/>
                </a:rPr>
                <a:t>Methoden der Datenerhebung</a:t>
              </a:r>
            </a:p>
          </p:txBody>
        </p:sp>
        <p:sp>
          <p:nvSpPr>
            <p:cNvPr id="22" name="Rectangle 9">
              <a:extLst>
                <a:ext uri="{FF2B5EF4-FFF2-40B4-BE49-F238E27FC236}">
                  <a16:creationId xmlns:a16="http://schemas.microsoft.com/office/drawing/2014/main" id="{8230F4B8-F1F9-6E7C-7B02-EF9F4D5CE2BC}"/>
                </a:ext>
              </a:extLst>
            </p:cNvPr>
            <p:cNvSpPr>
              <a:spLocks noChangeArrowheads="1"/>
            </p:cNvSpPr>
            <p:nvPr/>
          </p:nvSpPr>
          <p:spPr bwMode="auto">
            <a:xfrm>
              <a:off x="5065359" y="2636694"/>
              <a:ext cx="2027533" cy="810662"/>
            </a:xfrm>
            <a:prstGeom prst="rect">
              <a:avLst/>
            </a:prstGeom>
            <a:solidFill>
              <a:srgbClr val="FFFFFF"/>
            </a:solidFill>
            <a:ln w="9525">
              <a:solidFill>
                <a:schemeClr val="tx2">
                  <a:lumMod val="60000"/>
                  <a:lumOff val="40000"/>
                </a:schemeClr>
              </a:solid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a:spcBef>
                  <a:spcPct val="50000"/>
                </a:spcBef>
                <a:defRPr/>
              </a:pPr>
              <a:r>
                <a:rPr lang="de-DE" b="1" dirty="0">
                  <a:latin typeface="Arial" panose="020B0604020202020204" pitchFamily="34" charset="0"/>
                  <a:cs typeface="Arial" panose="020B0604020202020204" pitchFamily="34" charset="0"/>
                </a:rPr>
                <a:t>Untersuchungs-</a:t>
              </a:r>
              <a:r>
                <a:rPr lang="de-DE" b="1" dirty="0" err="1">
                  <a:latin typeface="Arial" panose="020B0604020202020204" pitchFamily="34" charset="0"/>
                  <a:cs typeface="Arial" panose="020B0604020202020204" pitchFamily="34" charset="0"/>
                </a:rPr>
                <a:t>anordnung</a:t>
              </a:r>
              <a:endParaRPr lang="de-DE" b="1" dirty="0">
                <a:latin typeface="Arial" panose="020B0604020202020204" pitchFamily="34" charset="0"/>
                <a:cs typeface="Arial" panose="020B0604020202020204" pitchFamily="34" charset="0"/>
              </a:endParaRPr>
            </a:p>
          </p:txBody>
        </p:sp>
        <p:cxnSp>
          <p:nvCxnSpPr>
            <p:cNvPr id="25" name="AutoShape 10">
              <a:extLst>
                <a:ext uri="{FF2B5EF4-FFF2-40B4-BE49-F238E27FC236}">
                  <a16:creationId xmlns:a16="http://schemas.microsoft.com/office/drawing/2014/main" id="{B3EA307F-CB99-2490-87EE-4428A13EA3B8}"/>
                </a:ext>
              </a:extLst>
            </p:cNvPr>
            <p:cNvCxnSpPr>
              <a:cxnSpLocks noChangeShapeType="1"/>
              <a:stCxn id="7" idx="2"/>
              <a:endCxn id="15" idx="0"/>
            </p:cNvCxnSpPr>
            <p:nvPr/>
          </p:nvCxnSpPr>
          <p:spPr bwMode="auto">
            <a:xfrm rot="5400000">
              <a:off x="2304287" y="1259950"/>
              <a:ext cx="357952" cy="2395536"/>
            </a:xfrm>
            <a:prstGeom prst="bentConnector3">
              <a:avLst>
                <a:gd name="adj1" fmla="val 50000"/>
              </a:avLst>
            </a:prstGeom>
            <a:noFill/>
            <a:ln w="9525">
              <a:solidFill>
                <a:schemeClr val="tx2">
                  <a:lumMod val="60000"/>
                  <a:lumOff val="40000"/>
                </a:schemeClr>
              </a:solidFill>
              <a:miter lim="800000"/>
              <a:headEnd/>
              <a:tailEnd type="triangle" w="med" len="med"/>
            </a:ln>
          </p:spPr>
        </p:cxnSp>
        <p:cxnSp>
          <p:nvCxnSpPr>
            <p:cNvPr id="26" name="AutoShape 11">
              <a:extLst>
                <a:ext uri="{FF2B5EF4-FFF2-40B4-BE49-F238E27FC236}">
                  <a16:creationId xmlns:a16="http://schemas.microsoft.com/office/drawing/2014/main" id="{375DCFE7-3744-DB19-1B42-6F0D63276323}"/>
                </a:ext>
              </a:extLst>
            </p:cNvPr>
            <p:cNvCxnSpPr>
              <a:cxnSpLocks noChangeShapeType="1"/>
              <a:stCxn id="7" idx="2"/>
              <a:endCxn id="21" idx="0"/>
            </p:cNvCxnSpPr>
            <p:nvPr/>
          </p:nvCxnSpPr>
          <p:spPr bwMode="auto">
            <a:xfrm>
              <a:off x="3681031" y="2278742"/>
              <a:ext cx="640" cy="357952"/>
            </a:xfrm>
            <a:prstGeom prst="straightConnector1">
              <a:avLst/>
            </a:prstGeom>
            <a:noFill/>
            <a:ln w="9525">
              <a:solidFill>
                <a:schemeClr val="tx2">
                  <a:lumMod val="60000"/>
                  <a:lumOff val="40000"/>
                </a:schemeClr>
              </a:solidFill>
              <a:round/>
              <a:headEnd/>
              <a:tailEnd type="triangle" w="med" len="med"/>
            </a:ln>
          </p:spPr>
        </p:cxnSp>
        <p:cxnSp>
          <p:nvCxnSpPr>
            <p:cNvPr id="27" name="AutoShape 12">
              <a:extLst>
                <a:ext uri="{FF2B5EF4-FFF2-40B4-BE49-F238E27FC236}">
                  <a16:creationId xmlns:a16="http://schemas.microsoft.com/office/drawing/2014/main" id="{462C249F-74FC-32A9-345C-8647B1393393}"/>
                </a:ext>
              </a:extLst>
            </p:cNvPr>
            <p:cNvCxnSpPr>
              <a:cxnSpLocks noChangeShapeType="1"/>
              <a:stCxn id="7" idx="2"/>
              <a:endCxn id="22" idx="0"/>
            </p:cNvCxnSpPr>
            <p:nvPr/>
          </p:nvCxnSpPr>
          <p:spPr bwMode="auto">
            <a:xfrm rot="16200000" flipH="1">
              <a:off x="4701102" y="1258670"/>
              <a:ext cx="357952" cy="2398095"/>
            </a:xfrm>
            <a:prstGeom prst="bentConnector3">
              <a:avLst>
                <a:gd name="adj1" fmla="val 50000"/>
              </a:avLst>
            </a:prstGeom>
            <a:noFill/>
            <a:ln w="9525">
              <a:solidFill>
                <a:schemeClr val="tx2">
                  <a:lumMod val="60000"/>
                  <a:lumOff val="40000"/>
                </a:schemeClr>
              </a:solidFill>
              <a:miter lim="800000"/>
              <a:headEnd/>
              <a:tailEnd type="triangle" w="med" len="med"/>
            </a:ln>
          </p:spPr>
        </p:cxnSp>
        <p:sp>
          <p:nvSpPr>
            <p:cNvPr id="28" name="Rectangle 13">
              <a:extLst>
                <a:ext uri="{FF2B5EF4-FFF2-40B4-BE49-F238E27FC236}">
                  <a16:creationId xmlns:a16="http://schemas.microsoft.com/office/drawing/2014/main" id="{550C4AD5-A59F-BDD2-F2FC-A36E2FB9682D}"/>
                </a:ext>
              </a:extLst>
            </p:cNvPr>
            <p:cNvSpPr>
              <a:spLocks noChangeArrowheads="1"/>
            </p:cNvSpPr>
            <p:nvPr/>
          </p:nvSpPr>
          <p:spPr bwMode="auto">
            <a:xfrm>
              <a:off x="2667904" y="3611969"/>
              <a:ext cx="2027533" cy="1949423"/>
            </a:xfrm>
            <a:prstGeom prst="rect">
              <a:avLst/>
            </a:prstGeom>
            <a:solidFill>
              <a:srgbClr val="FFFFFF"/>
            </a:solid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marL="261938" lvl="1" indent="-73025">
                <a:spcBef>
                  <a:spcPct val="50000"/>
                </a:spcBef>
                <a:buFont typeface="Wingdings" pitchFamily="2" charset="2"/>
                <a:buChar char="§"/>
                <a:tabLst>
                  <a:tab pos="87313" algn="l"/>
                </a:tabLst>
                <a:defRPr/>
              </a:pPr>
              <a:endParaRPr lang="de-DE" dirty="0">
                <a:latin typeface="Arial" panose="020B0604020202020204" pitchFamily="34" charset="0"/>
                <a:cs typeface="Arial" panose="020B0604020202020204" pitchFamily="34" charset="0"/>
              </a:endParaRPr>
            </a:p>
            <a:p>
              <a:pPr marL="0" lvl="1" indent="-73025">
                <a:spcBef>
                  <a:spcPct val="50000"/>
                </a:spcBef>
                <a:buFont typeface="Wingdings" pitchFamily="2" charset="2"/>
                <a:buChar char="§"/>
                <a:tabLst>
                  <a:tab pos="87313" algn="l"/>
                </a:tabLst>
                <a:defRPr/>
              </a:pPr>
              <a:r>
                <a:rPr lang="de-DE" dirty="0">
                  <a:latin typeface="Arial" panose="020B0604020202020204" pitchFamily="34" charset="0"/>
                  <a:cs typeface="Arial" panose="020B0604020202020204" pitchFamily="34" charset="0"/>
                </a:rPr>
                <a:t> </a:t>
              </a:r>
              <a:r>
                <a:rPr lang="de-DE" b="1" dirty="0">
                  <a:solidFill>
                    <a:srgbClr val="2F854C"/>
                  </a:solidFill>
                  <a:latin typeface="Arial" panose="020B0604020202020204" pitchFamily="34" charset="0"/>
                  <a:cs typeface="Arial" panose="020B0604020202020204" pitchFamily="34" charset="0"/>
                </a:rPr>
                <a:t>Befragung</a:t>
              </a:r>
            </a:p>
            <a:p>
              <a:pPr marL="0" lvl="1" indent="-73025">
                <a:spcBef>
                  <a:spcPct val="50000"/>
                </a:spcBef>
                <a:buFont typeface="Wingdings" pitchFamily="2" charset="2"/>
                <a:buChar char="§"/>
                <a:tabLst>
                  <a:tab pos="87313" algn="l"/>
                </a:tabLst>
                <a:defRPr/>
              </a:pPr>
              <a:r>
                <a:rPr lang="de-DE" b="1" dirty="0">
                  <a:latin typeface="Arial" panose="020B0604020202020204" pitchFamily="34" charset="0"/>
                  <a:cs typeface="Arial" panose="020B0604020202020204" pitchFamily="34" charset="0"/>
                </a:rPr>
                <a:t> Inhaltsanalyse</a:t>
              </a:r>
            </a:p>
            <a:p>
              <a:pPr indent="9525">
                <a:spcBef>
                  <a:spcPct val="50000"/>
                </a:spcBef>
                <a:buFont typeface="Wingdings" pitchFamily="2" charset="2"/>
                <a:buChar char="§"/>
                <a:tabLst>
                  <a:tab pos="87313" algn="l"/>
                </a:tabLst>
                <a:defRPr/>
              </a:pPr>
              <a:r>
                <a:rPr lang="de-DE" b="1" dirty="0">
                  <a:latin typeface="Arial" panose="020B0604020202020204" pitchFamily="34" charset="0"/>
                  <a:cs typeface="Arial" panose="020B0604020202020204" pitchFamily="34" charset="0"/>
                </a:rPr>
                <a:t> Beobachtung</a:t>
              </a:r>
            </a:p>
          </p:txBody>
        </p:sp>
        <p:cxnSp>
          <p:nvCxnSpPr>
            <p:cNvPr id="29" name="AutoShape 14">
              <a:extLst>
                <a:ext uri="{FF2B5EF4-FFF2-40B4-BE49-F238E27FC236}">
                  <a16:creationId xmlns:a16="http://schemas.microsoft.com/office/drawing/2014/main" id="{54BD3191-FC24-DA53-2554-6EAA3DCACA38}"/>
                </a:ext>
              </a:extLst>
            </p:cNvPr>
            <p:cNvCxnSpPr>
              <a:cxnSpLocks noChangeShapeType="1"/>
              <a:stCxn id="15" idx="2"/>
              <a:endCxn id="28" idx="1"/>
            </p:cNvCxnSpPr>
            <p:nvPr/>
          </p:nvCxnSpPr>
          <p:spPr bwMode="auto">
            <a:xfrm rot="16200000" flipH="1">
              <a:off x="1408446" y="3325532"/>
              <a:ext cx="1136506" cy="1382409"/>
            </a:xfrm>
            <a:prstGeom prst="bentConnector2">
              <a:avLst/>
            </a:prstGeom>
            <a:noFill/>
            <a:ln w="9525">
              <a:solidFill>
                <a:schemeClr val="tx2">
                  <a:lumMod val="60000"/>
                  <a:lumOff val="40000"/>
                </a:schemeClr>
              </a:solidFill>
              <a:miter lim="800000"/>
              <a:headEnd/>
              <a:tailEnd type="triangle" w="med" len="med"/>
            </a:ln>
          </p:spPr>
        </p:cxnSp>
        <p:cxnSp>
          <p:nvCxnSpPr>
            <p:cNvPr id="30" name="AutoShape 15">
              <a:extLst>
                <a:ext uri="{FF2B5EF4-FFF2-40B4-BE49-F238E27FC236}">
                  <a16:creationId xmlns:a16="http://schemas.microsoft.com/office/drawing/2014/main" id="{057FFAE5-9391-6CC3-87FF-E69BAA3B918E}"/>
                </a:ext>
              </a:extLst>
            </p:cNvPr>
            <p:cNvCxnSpPr>
              <a:cxnSpLocks noChangeShapeType="1"/>
              <a:stCxn id="15" idx="2"/>
            </p:cNvCxnSpPr>
            <p:nvPr/>
          </p:nvCxnSpPr>
          <p:spPr bwMode="auto">
            <a:xfrm rot="16200000" flipH="1">
              <a:off x="1559823" y="3174155"/>
              <a:ext cx="649432" cy="1198088"/>
            </a:xfrm>
            <a:prstGeom prst="bentConnector2">
              <a:avLst/>
            </a:prstGeom>
            <a:noFill/>
            <a:ln w="9525">
              <a:solidFill>
                <a:schemeClr val="tx2">
                  <a:lumMod val="60000"/>
                  <a:lumOff val="40000"/>
                </a:schemeClr>
              </a:solidFill>
              <a:miter lim="800000"/>
              <a:headEnd/>
              <a:tailEnd type="triangle" w="med" len="med"/>
            </a:ln>
          </p:spPr>
        </p:cxnSp>
        <p:sp>
          <p:nvSpPr>
            <p:cNvPr id="31" name="Text Box 16">
              <a:extLst>
                <a:ext uri="{FF2B5EF4-FFF2-40B4-BE49-F238E27FC236}">
                  <a16:creationId xmlns:a16="http://schemas.microsoft.com/office/drawing/2014/main" id="{A19AA2F3-21ED-9501-D2C9-FDE4998CBF5C}"/>
                </a:ext>
              </a:extLst>
            </p:cNvPr>
            <p:cNvSpPr txBox="1">
              <a:spLocks noChangeArrowheads="1"/>
            </p:cNvSpPr>
            <p:nvPr/>
          </p:nvSpPr>
          <p:spPr bwMode="auto">
            <a:xfrm>
              <a:off x="1222362" y="3683593"/>
              <a:ext cx="1473290"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quantitativ</a:t>
              </a:r>
            </a:p>
          </p:txBody>
        </p:sp>
        <p:sp>
          <p:nvSpPr>
            <p:cNvPr id="32" name="Rectangle 17">
              <a:extLst>
                <a:ext uri="{FF2B5EF4-FFF2-40B4-BE49-F238E27FC236}">
                  <a16:creationId xmlns:a16="http://schemas.microsoft.com/office/drawing/2014/main" id="{F2E5846E-3D0D-9F73-BEF4-1334A6677341}"/>
                </a:ext>
              </a:extLst>
            </p:cNvPr>
            <p:cNvSpPr>
              <a:spLocks noChangeArrowheads="1"/>
            </p:cNvSpPr>
            <p:nvPr/>
          </p:nvSpPr>
          <p:spPr bwMode="auto">
            <a:xfrm>
              <a:off x="7460255" y="2636694"/>
              <a:ext cx="2211854" cy="2273011"/>
            </a:xfrm>
            <a:prstGeom prst="rect">
              <a:avLst/>
            </a:prstGeom>
            <a:solidFill>
              <a:srgbClr val="FFFFFF"/>
            </a:solid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lvl="1" algn="just">
                <a:spcBef>
                  <a:spcPct val="50000"/>
                </a:spcBef>
                <a:buFont typeface="Wingdings" pitchFamily="2" charset="2"/>
                <a:buChar char="§"/>
                <a:defRPr/>
              </a:pPr>
              <a:r>
                <a:rPr lang="de-DE" b="1" dirty="0">
                  <a:latin typeface="Arial" panose="020B0604020202020204" pitchFamily="34" charset="0"/>
                  <a:cs typeface="Arial" panose="020B0604020202020204" pitchFamily="34" charset="0"/>
                </a:rPr>
                <a:t>Hermeneutik…</a:t>
              </a:r>
            </a:p>
          </p:txBody>
        </p:sp>
        <p:cxnSp>
          <p:nvCxnSpPr>
            <p:cNvPr id="33" name="AutoShape 18">
              <a:extLst>
                <a:ext uri="{FF2B5EF4-FFF2-40B4-BE49-F238E27FC236}">
                  <a16:creationId xmlns:a16="http://schemas.microsoft.com/office/drawing/2014/main" id="{A07E54F5-5C37-946C-38C6-A9FEF0DCCCAC}"/>
                </a:ext>
              </a:extLst>
            </p:cNvPr>
            <p:cNvCxnSpPr>
              <a:cxnSpLocks noChangeShapeType="1"/>
              <a:stCxn id="22" idx="2"/>
              <a:endCxn id="28" idx="3"/>
            </p:cNvCxnSpPr>
            <p:nvPr/>
          </p:nvCxnSpPr>
          <p:spPr bwMode="auto">
            <a:xfrm rot="5400000">
              <a:off x="4818388" y="3325532"/>
              <a:ext cx="1136506" cy="1382409"/>
            </a:xfrm>
            <a:prstGeom prst="bentConnector2">
              <a:avLst/>
            </a:prstGeom>
            <a:noFill/>
            <a:ln w="9525">
              <a:solidFill>
                <a:schemeClr val="tx2">
                  <a:lumMod val="60000"/>
                  <a:lumOff val="40000"/>
                </a:schemeClr>
              </a:solidFill>
              <a:miter lim="800000"/>
              <a:headEnd/>
              <a:tailEnd type="triangle" w="med" len="med"/>
            </a:ln>
          </p:spPr>
        </p:cxnSp>
        <p:cxnSp>
          <p:nvCxnSpPr>
            <p:cNvPr id="34" name="AutoShape 19">
              <a:extLst>
                <a:ext uri="{FF2B5EF4-FFF2-40B4-BE49-F238E27FC236}">
                  <a16:creationId xmlns:a16="http://schemas.microsoft.com/office/drawing/2014/main" id="{15CA5432-716A-D337-E103-85D0D1A37BFE}"/>
                </a:ext>
              </a:extLst>
            </p:cNvPr>
            <p:cNvCxnSpPr>
              <a:cxnSpLocks noChangeShapeType="1"/>
              <a:stCxn id="22" idx="2"/>
            </p:cNvCxnSpPr>
            <p:nvPr/>
          </p:nvCxnSpPr>
          <p:spPr bwMode="auto">
            <a:xfrm rot="5400000">
              <a:off x="5154086" y="3174155"/>
              <a:ext cx="649432" cy="1198088"/>
            </a:xfrm>
            <a:prstGeom prst="bentConnector2">
              <a:avLst/>
            </a:prstGeom>
            <a:noFill/>
            <a:ln w="9525">
              <a:solidFill>
                <a:schemeClr val="tx2">
                  <a:lumMod val="60000"/>
                  <a:lumOff val="40000"/>
                </a:schemeClr>
              </a:solidFill>
              <a:miter lim="800000"/>
              <a:headEnd/>
              <a:tailEnd type="triangle" w="med" len="med"/>
            </a:ln>
          </p:spPr>
        </p:cxnSp>
        <p:sp>
          <p:nvSpPr>
            <p:cNvPr id="35" name="Text Box 20">
              <a:extLst>
                <a:ext uri="{FF2B5EF4-FFF2-40B4-BE49-F238E27FC236}">
                  <a16:creationId xmlns:a16="http://schemas.microsoft.com/office/drawing/2014/main" id="{15F5FEFF-F967-621A-B532-DE48BDC41ED6}"/>
                </a:ext>
              </a:extLst>
            </p:cNvPr>
            <p:cNvSpPr txBox="1">
              <a:spLocks noChangeArrowheads="1"/>
            </p:cNvSpPr>
            <p:nvPr/>
          </p:nvSpPr>
          <p:spPr bwMode="auto">
            <a:xfrm>
              <a:off x="4628442" y="3683593"/>
              <a:ext cx="1657611"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experimentell</a:t>
              </a:r>
            </a:p>
          </p:txBody>
        </p:sp>
        <p:sp>
          <p:nvSpPr>
            <p:cNvPr id="36" name="Text Box 21">
              <a:extLst>
                <a:ext uri="{FF2B5EF4-FFF2-40B4-BE49-F238E27FC236}">
                  <a16:creationId xmlns:a16="http://schemas.microsoft.com/office/drawing/2014/main" id="{88211A90-DE73-E45F-0084-5CDFF88D5986}"/>
                </a:ext>
              </a:extLst>
            </p:cNvPr>
            <p:cNvSpPr txBox="1">
              <a:spLocks noChangeArrowheads="1"/>
            </p:cNvSpPr>
            <p:nvPr/>
          </p:nvSpPr>
          <p:spPr bwMode="auto">
            <a:xfrm>
              <a:off x="4637381" y="4525394"/>
              <a:ext cx="2211854"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nicht-experimentell</a:t>
              </a:r>
            </a:p>
          </p:txBody>
        </p:sp>
        <p:sp>
          <p:nvSpPr>
            <p:cNvPr id="37" name="Text Box 22">
              <a:extLst>
                <a:ext uri="{FF2B5EF4-FFF2-40B4-BE49-F238E27FC236}">
                  <a16:creationId xmlns:a16="http://schemas.microsoft.com/office/drawing/2014/main" id="{1FA4A8AD-5770-2081-ADE2-CDA66C685086}"/>
                </a:ext>
              </a:extLst>
            </p:cNvPr>
            <p:cNvSpPr txBox="1">
              <a:spLocks noChangeArrowheads="1"/>
            </p:cNvSpPr>
            <p:nvPr/>
          </p:nvSpPr>
          <p:spPr bwMode="auto">
            <a:xfrm>
              <a:off x="1222362" y="4512419"/>
              <a:ext cx="1473290" cy="487074"/>
            </a:xfrm>
            <a:prstGeom prst="rect">
              <a:avLst/>
            </a:prstGeom>
            <a:noFill/>
            <a:ln w="9525">
              <a:noFill/>
              <a:miter lim="800000"/>
              <a:headEnd/>
              <a:tailEnd/>
            </a:ln>
          </p:spPr>
          <p:txBody>
            <a:bodyPr anchor="ctr"/>
            <a:lstStyle>
              <a:defPPr>
                <a:defRPr lang="de-DE"/>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spcBef>
                  <a:spcPct val="50000"/>
                </a:spcBef>
                <a:defRPr/>
              </a:pPr>
              <a:r>
                <a:rPr lang="de-DE" sz="1600" b="1" dirty="0">
                  <a:latin typeface="Arial" panose="020B0604020202020204" pitchFamily="34" charset="0"/>
                  <a:cs typeface="Arial" panose="020B0604020202020204" pitchFamily="34" charset="0"/>
                </a:rPr>
                <a:t>qualitativ</a:t>
              </a:r>
            </a:p>
          </p:txBody>
        </p:sp>
        <p:cxnSp>
          <p:nvCxnSpPr>
            <p:cNvPr id="38" name="AutoShape 23">
              <a:extLst>
                <a:ext uri="{FF2B5EF4-FFF2-40B4-BE49-F238E27FC236}">
                  <a16:creationId xmlns:a16="http://schemas.microsoft.com/office/drawing/2014/main" id="{6AFF747C-8055-B09E-D7D8-8440F3D6D267}"/>
                </a:ext>
              </a:extLst>
            </p:cNvPr>
            <p:cNvCxnSpPr>
              <a:cxnSpLocks noChangeShapeType="1"/>
              <a:stCxn id="8" idx="2"/>
              <a:endCxn id="32" idx="0"/>
            </p:cNvCxnSpPr>
            <p:nvPr/>
          </p:nvCxnSpPr>
          <p:spPr bwMode="auto">
            <a:xfrm>
              <a:off x="8566182" y="2278742"/>
              <a:ext cx="0" cy="357952"/>
            </a:xfrm>
            <a:prstGeom prst="straightConnector1">
              <a:avLst/>
            </a:prstGeom>
            <a:noFill/>
            <a:ln w="9525">
              <a:solidFill>
                <a:schemeClr val="tx2">
                  <a:lumMod val="60000"/>
                  <a:lumOff val="40000"/>
                </a:schemeClr>
              </a:solidFill>
              <a:round/>
              <a:headEnd/>
              <a:tailEnd type="triangle" w="med" len="med"/>
            </a:ln>
          </p:spPr>
        </p:cxnSp>
      </p:grpSp>
    </p:spTree>
    <p:extLst>
      <p:ext uri="{BB962C8B-B14F-4D97-AF65-F5344CB8AC3E}">
        <p14:creationId xmlns:p14="http://schemas.microsoft.com/office/powerpoint/2010/main" val="189124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Forschungsgebiete entlang der Lasswell-Formel</a:t>
            </a:r>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7</a:t>
            </a:fld>
            <a:endParaRPr lang="en-US" dirty="0"/>
          </a:p>
        </p:txBody>
      </p:sp>
      <p:sp>
        <p:nvSpPr>
          <p:cNvPr id="24" name="Fußzeilenplatzhalter 6">
            <a:extLst>
              <a:ext uri="{FF2B5EF4-FFF2-40B4-BE49-F238E27FC236}">
                <a16:creationId xmlns:a16="http://schemas.microsoft.com/office/drawing/2014/main" id="{D44470B1-9E00-52A3-ACE7-2DC466569CCD}"/>
              </a:ext>
            </a:extLst>
          </p:cNvPr>
          <p:cNvSpPr>
            <a:spLocks noGrp="1"/>
          </p:cNvSpPr>
          <p:nvPr>
            <p:ph type="ftr" sz="quarter" idx="11"/>
          </p:nvPr>
        </p:nvSpPr>
        <p:spPr>
          <a:xfrm>
            <a:off x="1903615" y="6356350"/>
            <a:ext cx="8395853" cy="365125"/>
          </a:xfrm>
        </p:spPr>
        <p:txBody>
          <a:bodyPr/>
          <a:lstStyle/>
          <a:p>
            <a:r>
              <a:rPr lang="de-DE" dirty="0"/>
              <a:t>Methodenlehre: Befragung</a:t>
            </a:r>
          </a:p>
        </p:txBody>
      </p:sp>
      <p:sp>
        <p:nvSpPr>
          <p:cNvPr id="7" name="Inhaltsplatzhalter 3">
            <a:extLst>
              <a:ext uri="{FF2B5EF4-FFF2-40B4-BE49-F238E27FC236}">
                <a16:creationId xmlns:a16="http://schemas.microsoft.com/office/drawing/2014/main" id="{C968AA78-3F1A-F70C-3A59-D29D003A3879}"/>
              </a:ext>
            </a:extLst>
          </p:cNvPr>
          <p:cNvSpPr>
            <a:spLocks noGrp="1"/>
          </p:cNvSpPr>
          <p:nvPr>
            <p:ph idx="1"/>
          </p:nvPr>
        </p:nvSpPr>
        <p:spPr>
          <a:xfrm>
            <a:off x="1162050" y="1818484"/>
            <a:ext cx="11167815" cy="1045633"/>
          </a:xfrm>
        </p:spPr>
        <p:txBody>
          <a:bodyPr>
            <a:normAutofit/>
          </a:bodyPr>
          <a:lstStyle/>
          <a:p>
            <a:pPr marL="0" indent="0">
              <a:buNone/>
            </a:pPr>
            <a:r>
              <a:rPr lang="en-US" sz="2800" b="1" dirty="0"/>
              <a:t>Who says what in which channel to whom with what effect?</a:t>
            </a:r>
            <a:endParaRPr lang="de-DE" sz="2800" b="1" dirty="0"/>
          </a:p>
        </p:txBody>
      </p:sp>
      <p:sp>
        <p:nvSpPr>
          <p:cNvPr id="8" name="Inhaltsplatzhalter 3">
            <a:extLst>
              <a:ext uri="{FF2B5EF4-FFF2-40B4-BE49-F238E27FC236}">
                <a16:creationId xmlns:a16="http://schemas.microsoft.com/office/drawing/2014/main" id="{1DA1414A-03B3-7A42-DAE1-98BADE95C715}"/>
              </a:ext>
            </a:extLst>
          </p:cNvPr>
          <p:cNvSpPr txBox="1">
            <a:spLocks/>
          </p:cNvSpPr>
          <p:nvPr/>
        </p:nvSpPr>
        <p:spPr bwMode="auto">
          <a:xfrm>
            <a:off x="452430" y="2807372"/>
            <a:ext cx="2305691"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solidFill>
                  <a:srgbClr val="2F854C"/>
                </a:solidFill>
              </a:rPr>
              <a:t>Kommunikator:innen</a:t>
            </a:r>
            <a:r>
              <a:rPr lang="en-US" sz="2000" kern="0" dirty="0">
                <a:solidFill>
                  <a:srgbClr val="2F854C"/>
                </a:solidFill>
              </a:rPr>
              <a:t>-</a:t>
            </a:r>
          </a:p>
          <a:p>
            <a:pPr algn="ctr">
              <a:spcBef>
                <a:spcPts val="0"/>
              </a:spcBef>
            </a:pPr>
            <a:r>
              <a:rPr lang="en-US" sz="2000" kern="0" dirty="0" err="1">
                <a:solidFill>
                  <a:srgbClr val="2F854C"/>
                </a:solidFill>
              </a:rPr>
              <a:t>forschung</a:t>
            </a:r>
            <a:endParaRPr lang="en-US" sz="2000" kern="0" dirty="0">
              <a:solidFill>
                <a:srgbClr val="2F854C"/>
              </a:solidFill>
            </a:endParaRPr>
          </a:p>
          <a:p>
            <a:pPr algn="ctr">
              <a:spcBef>
                <a:spcPts val="0"/>
              </a:spcBef>
            </a:pPr>
            <a:r>
              <a:rPr lang="de-DE" sz="1600" kern="0" dirty="0">
                <a:solidFill>
                  <a:srgbClr val="2F854C"/>
                </a:solidFill>
              </a:rPr>
              <a:t>[seltener, eher qualitative Befragung]</a:t>
            </a:r>
          </a:p>
        </p:txBody>
      </p:sp>
      <p:cxnSp>
        <p:nvCxnSpPr>
          <p:cNvPr id="15" name="Gerade Verbindung mit Pfeil 11">
            <a:extLst>
              <a:ext uri="{FF2B5EF4-FFF2-40B4-BE49-F238E27FC236}">
                <a16:creationId xmlns:a16="http://schemas.microsoft.com/office/drawing/2014/main" id="{7F713647-BB1F-3436-E11C-E62D96106C41}"/>
              </a:ext>
            </a:extLst>
          </p:cNvPr>
          <p:cNvCxnSpPr>
            <a:cxnSpLocks/>
          </p:cNvCxnSpPr>
          <p:nvPr/>
        </p:nvCxnSpPr>
        <p:spPr bwMode="auto">
          <a:xfrm flipV="1">
            <a:off x="1622403" y="2266257"/>
            <a:ext cx="0" cy="504056"/>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1" name="Gerade Verbindung mit Pfeil 23">
            <a:extLst>
              <a:ext uri="{FF2B5EF4-FFF2-40B4-BE49-F238E27FC236}">
                <a16:creationId xmlns:a16="http://schemas.microsoft.com/office/drawing/2014/main" id="{54C0E157-0266-1EB7-9FB9-ABC74314BC8B}"/>
              </a:ext>
            </a:extLst>
          </p:cNvPr>
          <p:cNvCxnSpPr>
            <a:cxnSpLocks/>
          </p:cNvCxnSpPr>
          <p:nvPr/>
        </p:nvCxnSpPr>
        <p:spPr bwMode="auto">
          <a:xfrm flipV="1">
            <a:off x="3419128" y="2271728"/>
            <a:ext cx="0" cy="1184778"/>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5" name="Inhaltsplatzhalter 3">
            <a:extLst>
              <a:ext uri="{FF2B5EF4-FFF2-40B4-BE49-F238E27FC236}">
                <a16:creationId xmlns:a16="http://schemas.microsoft.com/office/drawing/2014/main" id="{F60DE738-AFDF-55C7-491B-2CD036D41604}"/>
              </a:ext>
            </a:extLst>
          </p:cNvPr>
          <p:cNvSpPr txBox="1">
            <a:spLocks/>
          </p:cNvSpPr>
          <p:nvPr/>
        </p:nvSpPr>
        <p:spPr bwMode="auto">
          <a:xfrm>
            <a:off x="2771455" y="3554443"/>
            <a:ext cx="1440157"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Inhalts</a:t>
            </a:r>
            <a:r>
              <a:rPr lang="en-US" sz="2000" kern="0" dirty="0"/>
              <a:t>-</a:t>
            </a:r>
          </a:p>
          <a:p>
            <a:pPr algn="ctr">
              <a:spcBef>
                <a:spcPts val="0"/>
              </a:spcBef>
            </a:pPr>
            <a:r>
              <a:rPr lang="en-US" sz="2000" kern="0" dirty="0" err="1"/>
              <a:t>forschung</a:t>
            </a:r>
            <a:endParaRPr lang="de-DE" sz="2000" kern="0" dirty="0"/>
          </a:p>
        </p:txBody>
      </p:sp>
      <p:cxnSp>
        <p:nvCxnSpPr>
          <p:cNvPr id="26" name="Gerade Verbindung mit Pfeil 25">
            <a:extLst>
              <a:ext uri="{FF2B5EF4-FFF2-40B4-BE49-F238E27FC236}">
                <a16:creationId xmlns:a16="http://schemas.microsoft.com/office/drawing/2014/main" id="{0A685F63-AF3B-DE16-0433-16A3CBB76B37}"/>
              </a:ext>
            </a:extLst>
          </p:cNvPr>
          <p:cNvCxnSpPr>
            <a:cxnSpLocks/>
          </p:cNvCxnSpPr>
          <p:nvPr/>
        </p:nvCxnSpPr>
        <p:spPr bwMode="auto">
          <a:xfrm flipV="1">
            <a:off x="6139282" y="2270195"/>
            <a:ext cx="1" cy="1753529"/>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7" name="Inhaltsplatzhalter 3">
            <a:extLst>
              <a:ext uri="{FF2B5EF4-FFF2-40B4-BE49-F238E27FC236}">
                <a16:creationId xmlns:a16="http://schemas.microsoft.com/office/drawing/2014/main" id="{3409394D-86DF-66CD-3D01-36F70A4CBF54}"/>
              </a:ext>
            </a:extLst>
          </p:cNvPr>
          <p:cNvSpPr txBox="1">
            <a:spLocks/>
          </p:cNvSpPr>
          <p:nvPr/>
        </p:nvSpPr>
        <p:spPr bwMode="auto">
          <a:xfrm>
            <a:off x="5375921" y="4056662"/>
            <a:ext cx="1440157"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t>Medien</a:t>
            </a:r>
            <a:r>
              <a:rPr lang="en-US" sz="2000" kern="0" dirty="0"/>
              <a:t>-</a:t>
            </a:r>
          </a:p>
          <a:p>
            <a:pPr algn="ctr">
              <a:spcBef>
                <a:spcPts val="0"/>
              </a:spcBef>
            </a:pPr>
            <a:r>
              <a:rPr lang="en-US" sz="2000" kern="0" dirty="0" err="1"/>
              <a:t>forschung</a:t>
            </a:r>
            <a:endParaRPr lang="de-DE" sz="2000" kern="0" dirty="0"/>
          </a:p>
        </p:txBody>
      </p:sp>
      <p:cxnSp>
        <p:nvCxnSpPr>
          <p:cNvPr id="28" name="Gerade Verbindung mit Pfeil 27">
            <a:extLst>
              <a:ext uri="{FF2B5EF4-FFF2-40B4-BE49-F238E27FC236}">
                <a16:creationId xmlns:a16="http://schemas.microsoft.com/office/drawing/2014/main" id="{425F7824-83AD-8FCB-C6F5-BF4CEE817A73}"/>
              </a:ext>
            </a:extLst>
          </p:cNvPr>
          <p:cNvCxnSpPr>
            <a:cxnSpLocks/>
          </p:cNvCxnSpPr>
          <p:nvPr/>
        </p:nvCxnSpPr>
        <p:spPr bwMode="auto">
          <a:xfrm flipV="1">
            <a:off x="7933927" y="2272959"/>
            <a:ext cx="0" cy="2444243"/>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29" name="Inhaltsplatzhalter 3">
            <a:extLst>
              <a:ext uri="{FF2B5EF4-FFF2-40B4-BE49-F238E27FC236}">
                <a16:creationId xmlns:a16="http://schemas.microsoft.com/office/drawing/2014/main" id="{4A110C10-A715-D031-7D3B-B22C4F1A0247}"/>
              </a:ext>
            </a:extLst>
          </p:cNvPr>
          <p:cNvSpPr txBox="1">
            <a:spLocks/>
          </p:cNvSpPr>
          <p:nvPr/>
        </p:nvSpPr>
        <p:spPr bwMode="auto">
          <a:xfrm>
            <a:off x="6957815" y="4720756"/>
            <a:ext cx="1818875"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solidFill>
                  <a:srgbClr val="2F854C"/>
                </a:solidFill>
              </a:rPr>
              <a:t>Rezipient:innen</a:t>
            </a:r>
            <a:r>
              <a:rPr lang="en-US" sz="2000" kern="0" dirty="0">
                <a:solidFill>
                  <a:srgbClr val="2F854C"/>
                </a:solidFill>
              </a:rPr>
              <a:t>-</a:t>
            </a:r>
          </a:p>
          <a:p>
            <a:pPr algn="ctr">
              <a:spcBef>
                <a:spcPts val="0"/>
              </a:spcBef>
            </a:pPr>
            <a:r>
              <a:rPr lang="en-US" sz="2000" kern="0" dirty="0" err="1">
                <a:solidFill>
                  <a:srgbClr val="2F854C"/>
                </a:solidFill>
              </a:rPr>
              <a:t>forschung</a:t>
            </a:r>
            <a:endParaRPr lang="de-DE" sz="2000" kern="0" dirty="0">
              <a:solidFill>
                <a:srgbClr val="2F854C"/>
              </a:solidFill>
            </a:endParaRPr>
          </a:p>
        </p:txBody>
      </p:sp>
      <p:cxnSp>
        <p:nvCxnSpPr>
          <p:cNvPr id="30" name="Gerade Verbindung mit Pfeil 31">
            <a:extLst>
              <a:ext uri="{FF2B5EF4-FFF2-40B4-BE49-F238E27FC236}">
                <a16:creationId xmlns:a16="http://schemas.microsoft.com/office/drawing/2014/main" id="{5BD88FB8-1CD6-F8BD-9468-DE3FB7341B92}"/>
              </a:ext>
            </a:extLst>
          </p:cNvPr>
          <p:cNvCxnSpPr>
            <a:cxnSpLocks/>
          </p:cNvCxnSpPr>
          <p:nvPr/>
        </p:nvCxnSpPr>
        <p:spPr bwMode="auto">
          <a:xfrm flipH="1" flipV="1">
            <a:off x="10646668" y="2272959"/>
            <a:ext cx="19447" cy="2946613"/>
          </a:xfrm>
          <a:prstGeom prst="straightConnector1">
            <a:avLst/>
          </a:prstGeom>
          <a:ln w="57150">
            <a:solidFill>
              <a:srgbClr val="00883A"/>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31" name="Inhaltsplatzhalter 3">
            <a:extLst>
              <a:ext uri="{FF2B5EF4-FFF2-40B4-BE49-F238E27FC236}">
                <a16:creationId xmlns:a16="http://schemas.microsoft.com/office/drawing/2014/main" id="{2FDE01BB-4182-063B-130A-46E40B1F5096}"/>
              </a:ext>
            </a:extLst>
          </p:cNvPr>
          <p:cNvSpPr txBox="1">
            <a:spLocks/>
          </p:cNvSpPr>
          <p:nvPr/>
        </p:nvSpPr>
        <p:spPr bwMode="auto">
          <a:xfrm>
            <a:off x="9913642" y="5241478"/>
            <a:ext cx="1440157" cy="4692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buFont typeface="Arial" charset="0"/>
              <a:defRPr sz="1700">
                <a:solidFill>
                  <a:schemeClr val="tx1"/>
                </a:solidFill>
                <a:latin typeface="Compatil Fact LT Com" panose="020B0503050505020203" pitchFamily="34"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ompatil Fact LT Com" panose="020B0503050505020203" pitchFamily="34"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ctr">
              <a:spcBef>
                <a:spcPts val="0"/>
              </a:spcBef>
            </a:pPr>
            <a:r>
              <a:rPr lang="en-US" sz="2000" kern="0" dirty="0" err="1">
                <a:solidFill>
                  <a:srgbClr val="2F854C"/>
                </a:solidFill>
              </a:rPr>
              <a:t>Wirkungs</a:t>
            </a:r>
            <a:r>
              <a:rPr lang="en-US" sz="2000" kern="0" dirty="0">
                <a:solidFill>
                  <a:srgbClr val="2F854C"/>
                </a:solidFill>
              </a:rPr>
              <a:t>-</a:t>
            </a:r>
          </a:p>
          <a:p>
            <a:pPr algn="ctr">
              <a:spcBef>
                <a:spcPts val="0"/>
              </a:spcBef>
            </a:pPr>
            <a:r>
              <a:rPr lang="en-US" sz="2000" kern="0" dirty="0" err="1">
                <a:solidFill>
                  <a:srgbClr val="2F854C"/>
                </a:solidFill>
              </a:rPr>
              <a:t>forschung</a:t>
            </a:r>
            <a:endParaRPr lang="de-DE" sz="2000" kern="0" dirty="0">
              <a:solidFill>
                <a:srgbClr val="2F854C"/>
              </a:solidFill>
            </a:endParaRPr>
          </a:p>
        </p:txBody>
      </p:sp>
    </p:spTree>
    <p:extLst>
      <p:ext uri="{BB962C8B-B14F-4D97-AF65-F5344CB8AC3E}">
        <p14:creationId xmlns:p14="http://schemas.microsoft.com/office/powerpoint/2010/main" val="376287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C1A45E1-8E9A-F945-82B9-6FAD3B25A5D0}"/>
              </a:ext>
            </a:extLst>
          </p:cNvPr>
          <p:cNvSpPr>
            <a:spLocks noGrp="1"/>
          </p:cNvSpPr>
          <p:nvPr>
            <p:ph sz="quarter" idx="17"/>
          </p:nvPr>
        </p:nvSpPr>
        <p:spPr/>
        <p:txBody>
          <a:bodyPr/>
          <a:lstStyle/>
          <a:p>
            <a:endParaRPr lang="de-DE" dirty="0"/>
          </a:p>
          <a:p>
            <a:endParaRPr lang="de-DE" dirty="0"/>
          </a:p>
          <a:p>
            <a:endParaRPr lang="de-DE" dirty="0"/>
          </a:p>
          <a:p>
            <a:endParaRPr lang="de-DE" dirty="0"/>
          </a:p>
          <a:p>
            <a:r>
              <a:rPr lang="de-DE" sz="4000" b="1" dirty="0"/>
              <a:t>2. DEFINITIONEN</a:t>
            </a:r>
            <a:endParaRPr lang="de-DE" sz="4000" dirty="0"/>
          </a:p>
        </p:txBody>
      </p:sp>
      <p:sp>
        <p:nvSpPr>
          <p:cNvPr id="4" name="Foliennummernplatzhalter 3">
            <a:extLst>
              <a:ext uri="{FF2B5EF4-FFF2-40B4-BE49-F238E27FC236}">
                <a16:creationId xmlns:a16="http://schemas.microsoft.com/office/drawing/2014/main" id="{63BC330F-4858-4446-B7C5-5C122F818194}"/>
              </a:ext>
            </a:extLst>
          </p:cNvPr>
          <p:cNvSpPr>
            <a:spLocks noGrp="1"/>
          </p:cNvSpPr>
          <p:nvPr>
            <p:ph type="sldNum" sz="quarter" idx="12"/>
          </p:nvPr>
        </p:nvSpPr>
        <p:spPr/>
        <p:txBody>
          <a:bodyPr/>
          <a:lstStyle/>
          <a:p>
            <a:fld id="{0EF26BBE-D3A3-4F3F-A638-BF713FEEBD0D}" type="slidenum">
              <a:rPr lang="en-US" smtClean="0"/>
              <a:t>8</a:t>
            </a:fld>
            <a:endParaRPr lang="en-US" dirty="0"/>
          </a:p>
        </p:txBody>
      </p:sp>
      <p:sp>
        <p:nvSpPr>
          <p:cNvPr id="5" name="Fußzeilenplatzhalter 6">
            <a:extLst>
              <a:ext uri="{FF2B5EF4-FFF2-40B4-BE49-F238E27FC236}">
                <a16:creationId xmlns:a16="http://schemas.microsoft.com/office/drawing/2014/main" id="{786254E6-D26F-3E2D-029F-46C0AE50FA51}"/>
              </a:ext>
            </a:extLst>
          </p:cNvPr>
          <p:cNvSpPr>
            <a:spLocks noGrp="1"/>
          </p:cNvSpPr>
          <p:nvPr>
            <p:ph type="ftr" sz="quarter" idx="11"/>
          </p:nvPr>
        </p:nvSpPr>
        <p:spPr>
          <a:xfrm>
            <a:off x="1903615" y="6356350"/>
            <a:ext cx="8395853" cy="365125"/>
          </a:xfrm>
        </p:spPr>
        <p:txBody>
          <a:bodyPr/>
          <a:lstStyle/>
          <a:p>
            <a:r>
              <a:rPr lang="de-DE" dirty="0"/>
              <a:t>Methodenlehre: Befragung</a:t>
            </a:r>
          </a:p>
        </p:txBody>
      </p:sp>
    </p:spTree>
    <p:extLst>
      <p:ext uri="{BB962C8B-B14F-4D97-AF65-F5344CB8AC3E}">
        <p14:creationId xmlns:p14="http://schemas.microsoft.com/office/powerpoint/2010/main" val="104372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E97E818-E0CB-1A13-F8C0-3B54F4830D1C}"/>
              </a:ext>
            </a:extLst>
          </p:cNvPr>
          <p:cNvSpPr>
            <a:spLocks noGrp="1"/>
          </p:cNvSpPr>
          <p:nvPr>
            <p:ph type="title"/>
          </p:nvPr>
        </p:nvSpPr>
        <p:spPr/>
        <p:txBody>
          <a:bodyPr/>
          <a:lstStyle/>
          <a:p>
            <a:r>
              <a:rPr lang="de-DE" dirty="0"/>
              <a:t>Definition: Befragung</a:t>
            </a:r>
          </a:p>
        </p:txBody>
      </p:sp>
      <p:sp>
        <p:nvSpPr>
          <p:cNvPr id="3" name="Fußzeilenplatzhalter 2">
            <a:extLst>
              <a:ext uri="{FF2B5EF4-FFF2-40B4-BE49-F238E27FC236}">
                <a16:creationId xmlns:a16="http://schemas.microsoft.com/office/drawing/2014/main" id="{5EEE3D89-13F3-F564-FE06-3B641F8CF9FF}"/>
              </a:ext>
            </a:extLst>
          </p:cNvPr>
          <p:cNvSpPr>
            <a:spLocks noGrp="1"/>
          </p:cNvSpPr>
          <p:nvPr>
            <p:ph type="ftr" sz="quarter" idx="11"/>
          </p:nvPr>
        </p:nvSpPr>
        <p:spPr/>
        <p:txBody>
          <a:bodyPr/>
          <a:lstStyle/>
          <a:p>
            <a:r>
              <a:rPr lang="en-US"/>
              <a:t>Datenanalyse – Sitzung 11: Datenvisualisierung</a:t>
            </a:r>
            <a:endParaRPr lang="en-US" dirty="0"/>
          </a:p>
        </p:txBody>
      </p:sp>
      <p:sp>
        <p:nvSpPr>
          <p:cNvPr id="4" name="Foliennummernplatzhalter 3">
            <a:extLst>
              <a:ext uri="{FF2B5EF4-FFF2-40B4-BE49-F238E27FC236}">
                <a16:creationId xmlns:a16="http://schemas.microsoft.com/office/drawing/2014/main" id="{86A98C0B-AFA5-4DED-D62B-3754E620FC5F}"/>
              </a:ext>
            </a:extLst>
          </p:cNvPr>
          <p:cNvSpPr>
            <a:spLocks noGrp="1"/>
          </p:cNvSpPr>
          <p:nvPr>
            <p:ph type="sldNum" sz="quarter" idx="12"/>
          </p:nvPr>
        </p:nvSpPr>
        <p:spPr/>
        <p:txBody>
          <a:bodyPr/>
          <a:lstStyle/>
          <a:p>
            <a:fld id="{0EF26BBE-D3A3-4F3F-A638-BF713FEEBD0D}" type="slidenum">
              <a:rPr lang="en-US" smtClean="0"/>
              <a:t>9</a:t>
            </a:fld>
            <a:endParaRPr lang="en-US" dirty="0"/>
          </a:p>
        </p:txBody>
      </p:sp>
      <p:sp>
        <p:nvSpPr>
          <p:cNvPr id="6" name="Inhaltsplatzhalter 5">
            <a:extLst>
              <a:ext uri="{FF2B5EF4-FFF2-40B4-BE49-F238E27FC236}">
                <a16:creationId xmlns:a16="http://schemas.microsoft.com/office/drawing/2014/main" id="{C6787324-FB4A-C54C-9567-F5FEA147B0BB}"/>
              </a:ext>
            </a:extLst>
          </p:cNvPr>
          <p:cNvSpPr>
            <a:spLocks noGrp="1"/>
          </p:cNvSpPr>
          <p:nvPr>
            <p:ph idx="1"/>
          </p:nvPr>
        </p:nvSpPr>
        <p:spPr/>
        <p:txBody>
          <a:bodyPr>
            <a:normAutofit/>
          </a:bodyPr>
          <a:lstStyle/>
          <a:p>
            <a:pPr algn="l"/>
            <a:r>
              <a:rPr lang="de-DE" sz="2000" b="0" i="0" u="none" strike="noStrike" baseline="0" dirty="0"/>
              <a:t>Mit der Methode der Befragung erhebt man vorwiegend </a:t>
            </a:r>
            <a:r>
              <a:rPr lang="de-DE" sz="2000" b="1" i="0" u="none" strike="noStrike" baseline="0" dirty="0"/>
              <a:t>Einstellungen und Meinungen</a:t>
            </a:r>
            <a:r>
              <a:rPr lang="de-DE" sz="2000" b="0" i="0" u="none" strike="noStrike" baseline="0" dirty="0"/>
              <a:t> in der Bevölkerung (Brosius et al., 2016, S. 5).</a:t>
            </a:r>
          </a:p>
          <a:p>
            <a:pPr algn="l"/>
            <a:r>
              <a:rPr lang="de-DE" sz="2000" b="0" i="0" u="none" strike="noStrike" baseline="0" dirty="0"/>
              <a:t>Mittels einer Befragung werden Aussagen von Menschen </a:t>
            </a:r>
            <a:r>
              <a:rPr lang="de-DE" sz="2000" b="1" i="0" u="none" strike="noStrike" baseline="0" dirty="0"/>
              <a:t>aus einer Grundgesamtheit </a:t>
            </a:r>
            <a:r>
              <a:rPr lang="de-DE" sz="2000" b="0" i="0" u="none" strike="noStrike" baseline="0" dirty="0"/>
              <a:t>erhoben. Dabei werden in der Regel </a:t>
            </a:r>
            <a:r>
              <a:rPr lang="de-DE" sz="2000" b="1" i="0" u="none" strike="noStrike" baseline="0" dirty="0"/>
              <a:t>Stichproben</a:t>
            </a:r>
            <a:r>
              <a:rPr lang="de-DE" sz="2000" b="0" i="0" u="none" strike="noStrike" baseline="0" dirty="0"/>
              <a:t> gezogen (Brosius et al., 2016, S. 83).</a:t>
            </a:r>
          </a:p>
          <a:p>
            <a:r>
              <a:rPr lang="de-DE" sz="2000" dirty="0"/>
              <a:t>„Die </a:t>
            </a:r>
            <a:r>
              <a:rPr lang="de-DE" sz="2000" b="1" i="1" dirty="0"/>
              <a:t>standardisierte Befragung </a:t>
            </a:r>
            <a:r>
              <a:rPr lang="de-DE" sz="2000" dirty="0"/>
              <a:t>ist eine besondere Form der geplanten Kommunikation, die auf einem </a:t>
            </a:r>
            <a:r>
              <a:rPr lang="de-DE" sz="2000" b="1" dirty="0"/>
              <a:t>Fragebogen</a:t>
            </a:r>
            <a:r>
              <a:rPr lang="de-DE" sz="2000" dirty="0"/>
              <a:t> basiert. Ihr Ziel ist es, eine große Zahl individueller Antworten zu generieren, die in ihrer Gesamtheit zur Klärung einer (wissenschaftlichen) Fragestellung beitragen. Die Form ergibt sich daraus, dass Verlauf, Thema, Befragungsteilnehmende sowie (soziale) Situation vorgegeben sind und soweit möglich von Störeinflüssen freigehalten werden“ (Möhring &amp; </a:t>
            </a:r>
            <a:r>
              <a:rPr lang="de-DE" sz="2000" dirty="0" err="1"/>
              <a:t>Schlütz</a:t>
            </a:r>
            <a:r>
              <a:rPr lang="de-DE" sz="2000" dirty="0"/>
              <a:t>, 2019, S. 6).</a:t>
            </a:r>
          </a:p>
          <a:p>
            <a:pPr algn="l"/>
            <a:endParaRPr lang="de-DE" dirty="0"/>
          </a:p>
        </p:txBody>
      </p:sp>
      <p:sp>
        <p:nvSpPr>
          <p:cNvPr id="2" name="Rectangle 1">
            <a:extLst>
              <a:ext uri="{FF2B5EF4-FFF2-40B4-BE49-F238E27FC236}">
                <a16:creationId xmlns:a16="http://schemas.microsoft.com/office/drawing/2014/main" id="{907B56A9-847B-BBDF-F957-6F8010CB824C}"/>
              </a:ext>
            </a:extLst>
          </p:cNvPr>
          <p:cNvSpPr/>
          <p:nvPr/>
        </p:nvSpPr>
        <p:spPr>
          <a:xfrm>
            <a:off x="0" y="6059342"/>
            <a:ext cx="12192000" cy="7986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12917B82-D013-1D92-B542-FA6F139EE5F5}"/>
              </a:ext>
            </a:extLst>
          </p:cNvPr>
          <p:cNvSpPr txBox="1"/>
          <p:nvPr/>
        </p:nvSpPr>
        <p:spPr>
          <a:xfrm>
            <a:off x="1033797" y="6212717"/>
            <a:ext cx="10253193" cy="461665"/>
          </a:xfrm>
          <a:prstGeom prst="rect">
            <a:avLst/>
          </a:prstGeom>
          <a:noFill/>
        </p:spPr>
        <p:txBody>
          <a:bodyPr wrap="square">
            <a:spAutoFit/>
          </a:bodyPr>
          <a:lstStyle/>
          <a:p>
            <a:r>
              <a:rPr lang="de-DE" sz="2400" b="0" i="0" dirty="0">
                <a:solidFill>
                  <a:schemeClr val="bg1"/>
                </a:solidFill>
                <a:effectLst/>
                <a:latin typeface="+mj-lt"/>
              </a:rPr>
              <a:t>Die Methode ist systematisch sowie intersubjektiv nachvollziehbar</a:t>
            </a:r>
            <a:r>
              <a:rPr lang="de-DE" sz="2400" b="1" dirty="0">
                <a:solidFill>
                  <a:schemeClr val="bg1"/>
                </a:solidFill>
                <a:effectLst/>
                <a:latin typeface="+mj-lt"/>
              </a:rPr>
              <a:t>.</a:t>
            </a:r>
            <a:endParaRPr lang="de-DE" sz="2400" b="1" dirty="0">
              <a:solidFill>
                <a:schemeClr val="bg1"/>
              </a:solidFill>
              <a:latin typeface="+mj-lt"/>
            </a:endParaRPr>
          </a:p>
        </p:txBody>
      </p:sp>
    </p:spTree>
    <p:extLst>
      <p:ext uri="{BB962C8B-B14F-4D97-AF65-F5344CB8AC3E}">
        <p14:creationId xmlns:p14="http://schemas.microsoft.com/office/powerpoint/2010/main" val="1087594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LMU Julian Arial">
  <a:themeElements>
    <a:clrScheme name="Julio">
      <a:dk1>
        <a:sysClr val="windowText" lastClr="000000"/>
      </a:dk1>
      <a:lt1>
        <a:sysClr val="window" lastClr="FFFFFF"/>
      </a:lt1>
      <a:dk2>
        <a:srgbClr val="44546A"/>
      </a:dk2>
      <a:lt2>
        <a:srgbClr val="E7E6E6"/>
      </a:lt2>
      <a:accent1>
        <a:srgbClr val="2F854C"/>
      </a:accent1>
      <a:accent2>
        <a:srgbClr val="404040"/>
      </a:accent2>
      <a:accent3>
        <a:srgbClr val="2B6071"/>
      </a:accent3>
      <a:accent4>
        <a:srgbClr val="9A3662"/>
      </a:accent4>
      <a:accent5>
        <a:srgbClr val="B65240"/>
      </a:accent5>
      <a:accent6>
        <a:srgbClr val="B67C4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8FD5C105-F831-452E-B1A6-D1CB454FCB23}" vid="{4334E492-00A0-424C-A0EB-DD78C39B494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LMU Julian Arial</Template>
  <TotalTime>0</TotalTime>
  <Words>1509</Words>
  <Application>Microsoft Office PowerPoint</Application>
  <PresentationFormat>Breitbild</PresentationFormat>
  <Paragraphs>228</Paragraphs>
  <Slides>25</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-apple-system</vt:lpstr>
      <vt:lpstr>Arial</vt:lpstr>
      <vt:lpstr>Calibri</vt:lpstr>
      <vt:lpstr>Wingdings</vt:lpstr>
      <vt:lpstr>LMU Julian Arial</vt:lpstr>
      <vt:lpstr>Einführung in die quantitative Befragung </vt:lpstr>
      <vt:lpstr>Inhalt</vt:lpstr>
      <vt:lpstr>Literaturempfehlung</vt:lpstr>
      <vt:lpstr>PowerPoint-Präsentation</vt:lpstr>
      <vt:lpstr>Empirische Methoden der Sozialforschung (vereinfachte Darstellung)</vt:lpstr>
      <vt:lpstr>Empirische Methoden der Sozialforschung (komplexe Darstellung)</vt:lpstr>
      <vt:lpstr>Forschungsgebiete entlang der Lasswell-Formel</vt:lpstr>
      <vt:lpstr>PowerPoint-Präsentation</vt:lpstr>
      <vt:lpstr>Definition: Befragung</vt:lpstr>
      <vt:lpstr>Definitionen</vt:lpstr>
      <vt:lpstr>Definitionen</vt:lpstr>
      <vt:lpstr>PowerPoint-Präsentation</vt:lpstr>
      <vt:lpstr>Anwendungsgebiete</vt:lpstr>
      <vt:lpstr>PowerPoint-Präsentation</vt:lpstr>
      <vt:lpstr>Ablauf</vt:lpstr>
      <vt:lpstr>Eine Stichprobe ziehen</vt:lpstr>
      <vt:lpstr>Eine Stichprobe ziehen</vt:lpstr>
      <vt:lpstr>Ablauf</vt:lpstr>
      <vt:lpstr>Ablauf</vt:lpstr>
      <vt:lpstr>PowerPoint-Präsentation</vt:lpstr>
      <vt:lpstr>Mögliche Antwortverzerrungen</vt:lpstr>
      <vt:lpstr>Standardisierte Online-Befragung - Vorteile</vt:lpstr>
      <vt:lpstr>Standardisierte Online-Befragung - Nachteile</vt:lpstr>
      <vt:lpstr>Ausblick: Mehrmethodendesign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Computergestützte Datenanalyse</dc:title>
  <dc:creator>Lara Kobilke</dc:creator>
  <cp:lastModifiedBy>Patricia Malik</cp:lastModifiedBy>
  <cp:revision>900</cp:revision>
  <dcterms:created xsi:type="dcterms:W3CDTF">2017-10-09T11:31:47Z</dcterms:created>
  <dcterms:modified xsi:type="dcterms:W3CDTF">2025-02-08T11:14:04Z</dcterms:modified>
</cp:coreProperties>
</file>