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558" r:id="rId3"/>
    <p:sldId id="560" r:id="rId4"/>
    <p:sldId id="308" r:id="rId5"/>
    <p:sldId id="675" r:id="rId6"/>
    <p:sldId id="676" r:id="rId7"/>
    <p:sldId id="673" r:id="rId8"/>
    <p:sldId id="677" r:id="rId9"/>
    <p:sldId id="674" r:id="rId10"/>
    <p:sldId id="678" r:id="rId11"/>
    <p:sldId id="679" r:id="rId12"/>
    <p:sldId id="680" r:id="rId13"/>
    <p:sldId id="681" r:id="rId14"/>
    <p:sldId id="682" r:id="rId15"/>
    <p:sldId id="684" r:id="rId16"/>
    <p:sldId id="686" r:id="rId17"/>
    <p:sldId id="687" r:id="rId18"/>
    <p:sldId id="688" r:id="rId19"/>
    <p:sldId id="689" r:id="rId20"/>
    <p:sldId id="693" r:id="rId21"/>
    <p:sldId id="692" r:id="rId22"/>
    <p:sldId id="691" r:id="rId23"/>
    <p:sldId id="672" r:id="rId24"/>
    <p:sldId id="694" r:id="rId25"/>
    <p:sldId id="695" r:id="rId26"/>
    <p:sldId id="696" r:id="rId27"/>
    <p:sldId id="698" r:id="rId28"/>
    <p:sldId id="714" r:id="rId29"/>
    <p:sldId id="713" r:id="rId30"/>
    <p:sldId id="4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45B41C-7067-13E9-CCBC-D815C653A58D}" name="Valerie Hase" initials="VH" userId="S::v.hase@ikmz.uzh.ch::be500520-447a-405c-8359-9be357eb9e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54C"/>
    <a:srgbClr val="C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9" autoAdjust="0"/>
    <p:restoredTop sz="93099" autoAdjust="0"/>
  </p:normalViewPr>
  <p:slideViewPr>
    <p:cSldViewPr snapToGrid="0">
      <p:cViewPr>
        <p:scale>
          <a:sx n="77" d="100"/>
          <a:sy n="77" d="100"/>
        </p:scale>
        <p:origin x="1094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FA2ED-D1AA-48C8-B5F5-36FFDC7E6DE6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197B6-CD74-4F6A-B9DB-666D1CAA4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93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24365-5546-B3FD-1D40-E06910D4E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CC37D18-9D79-D1B9-0A59-FD58E41378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EF8D085-A50B-84B6-A4CC-669C4408D1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F166DC-4F09-20D3-F97F-C856D5078F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55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02CF4-E02F-9FDF-926D-F4131F725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B08615-0C9F-B70C-53CA-B48740A174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5F89CD1-F01A-7F06-E8C6-A66C78790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A03D64-B356-BC97-F012-5A2D7A33F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24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1F92D-0805-EDA7-0CC4-1571EEDF5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B013D2F-BD8F-D990-B2C2-DEF8795B46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B080E58-B6FF-C971-08DC-5CD7CC409F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DC6AB0-504D-3664-28FB-36EE610C87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10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F6E8B-A7AA-4127-1655-F3E785B25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E619793-F793-9651-9A17-83817E3BC7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DB31C5B-C402-A144-9B6B-B7ECE57B3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1AE456-95E3-386D-A19B-126E37944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91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F47C6-B750-B35F-A256-AF7644105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9458E8C-DF45-E111-D28F-A253E914E0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6C63DF1-2FD8-079E-32EF-59CCDCAE6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7C2355-A948-2F32-9348-C115710905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48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4E781-A695-5472-C003-A9AB2C996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6D156C2-446F-5385-F008-C222FE4E63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E895016-237A-5D86-D37C-8C337B520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0A18A0-39E8-97FB-214A-DC55B1614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61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0FBD0-2C63-93F6-8719-6E609E023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50F116A-DC27-9B00-DA0C-945A3DF2C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1A702E7-085D-F1D6-36DA-364F206E4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FBD788-D023-E2C5-570E-3C259DE88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79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9B89F-F32B-8F96-E784-0F4175644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559EEC8-5D41-447E-132E-E2E162E0B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A662D7F-1DEC-80D5-8966-2046E41FA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CC26B1-C6F5-F927-9B81-695146448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62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F7AA3-63F7-1166-F19C-47C0362AD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CEDE336-F300-72E7-17D8-D48BEDFDB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80E6EF8-981C-F37D-F945-EE060184C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2D5C0C-8563-FCB1-F3A6-2F05300A18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20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B3F05-6717-423B-C3C0-834EB01A8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55D0222-5934-A54F-93B5-1525D39866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E9964E9-F1F7-C106-94FB-EAD647445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F97110-72E7-0F1A-2CFE-CDC1C6F167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1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5952" y="4714654"/>
            <a:ext cx="4985772" cy="27841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8D175-B6E4-4471-B7BF-D25F69C66D02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5214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8FC38-17C3-562C-C551-118F9FCF7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AFFE07D-0C2F-5F43-3795-309FC694F8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1DF7C1B-AB56-F7AC-3D29-9FDAAC201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B9C130-8306-47EE-CE0D-6AA6169F9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67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0DCF3-EEC8-BC7B-FDD8-39FDA5746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07D8CE8-E38A-2492-C1A2-29AA95F6C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343AAA9-4DF0-492F-9BB5-FF98FE911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3F16E8-A95B-922D-9359-E61A97134D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91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6362F-CA81-EAAF-7011-0C6CA18CB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DFA2ABE-D1BC-45A2-324A-C03F54A1C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E751275-7667-DB25-1D47-FCF8BD771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1F53E6-D722-C7F9-BA03-9A57E055B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39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9D6BC-1FC8-4D36-2C4B-E001F3BDE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8048ED7-0A51-CC19-377F-9457E840D4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C31C89E-E26B-2F20-27AF-42A950FFE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6D2C8C-FBDB-C6C4-E6A3-C0FDD88B8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295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62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31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7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A0C37-F59F-76CF-94F9-ED0D42701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729A637-9F3F-8810-EABC-1A60ADBCC3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3FA918D-72C8-6F3A-680B-2CD87A46E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FE865E-9C9A-5AC5-6DDA-0C4E970FF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87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BDC67-BBA8-1F49-2891-9C2076037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4D503F7-3D78-1C8F-D1D2-2E776F026E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A9077D8-05BB-B324-EE47-E38196C02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7FA608-23C7-9A63-C447-D4633B8CA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88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73134-004D-EA38-7EA9-35E33ADAC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15FAE05-DDCB-F4EC-5247-4C2BF3FC5A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C20306F-3AA6-CD7F-0BCB-147F446B1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30CEF1-7AB6-C079-DF70-EBE8D43D2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84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2E923-630A-2A02-D16D-4B94A87FF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EB6E2EE-3963-FCEA-379B-7428D8CAA2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F7BC46F-C6A6-BFE2-8099-F451F538B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520DE2-DB44-D2A0-A715-AAC13F08F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93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01A3E-8CD4-3E65-5F1A-7ED57269C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F80A190-7F5C-4A56-C072-5B61C6AB1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ECF2917-A389-4076-D39C-C369CE94E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C83EBE-9B67-5CF0-BA45-0716B9C553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02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857B6-2C61-3CF2-20ED-BCDEC89DE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5A5CBCA-7DBB-FFEA-4D9F-76A1C4585A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D4A3F20-7A93-516A-FF89-C9F3678BCE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5CFF43-D9D0-6203-4D36-FF9C052A4D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97B6-CD74-4F6A-B9DB-666D1CAA40A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4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063" b="20297"/>
          <a:stretch/>
        </p:blipFill>
        <p:spPr>
          <a:xfrm>
            <a:off x="7597833" y="2767579"/>
            <a:ext cx="4594167" cy="4090421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549291"/>
            <a:ext cx="9144000" cy="94046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2152996" cy="1127490"/>
          </a:xfrm>
          <a:prstGeom prst="rect">
            <a:avLst/>
          </a:prstGeom>
        </p:spPr>
      </p:pic>
      <p:cxnSp>
        <p:nvCxnSpPr>
          <p:cNvPr id="14" name="Gerader Verbinder 13"/>
          <p:cNvCxnSpPr>
            <a:cxnSpLocks/>
          </p:cNvCxnSpPr>
          <p:nvPr/>
        </p:nvCxnSpPr>
        <p:spPr>
          <a:xfrm>
            <a:off x="1524000" y="5001032"/>
            <a:ext cx="3036917" cy="0"/>
          </a:xfrm>
          <a:prstGeom prst="line">
            <a:avLst/>
          </a:prstGeom>
          <a:ln w="19050">
            <a:solidFill>
              <a:srgbClr val="2F85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524000" y="1181047"/>
            <a:ext cx="9144000" cy="2368244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000625"/>
            <a:ext cx="6073833" cy="1582738"/>
          </a:xfrm>
        </p:spPr>
        <p:txBody>
          <a:bodyPr lIns="0" tIns="91440" rIns="0" bIns="0">
            <a:normAutofit/>
          </a:bodyPr>
          <a:lstStyle>
            <a:lvl1pPr marL="0" indent="0">
              <a:spcBef>
                <a:spcPts val="300"/>
              </a:spcBef>
              <a:buNone/>
              <a:defRPr sz="120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Institution</a:t>
            </a:r>
          </a:p>
          <a:p>
            <a:pPr lvl="0"/>
            <a:r>
              <a:rPr lang="de-DE" dirty="0"/>
              <a:t>Datum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5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0A5B-F3E1-469C-B00F-0D0D1C038F97}" type="datetime1">
              <a:rPr lang="en-US" smtClean="0"/>
              <a:t>7/13/2025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Datenanalyse</a:t>
            </a:r>
            <a:r>
              <a:rPr lang="en-US" dirty="0"/>
              <a:t> – </a:t>
            </a:r>
            <a:r>
              <a:rPr lang="en-US" dirty="0" err="1"/>
              <a:t>Sitzung</a:t>
            </a:r>
            <a:r>
              <a:rPr lang="en-US" dirty="0"/>
              <a:t> 11: </a:t>
            </a:r>
            <a:r>
              <a:rPr lang="en-US" dirty="0" err="1"/>
              <a:t>Datenvisualisierung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2676" y="89605"/>
            <a:ext cx="1052240" cy="551042"/>
          </a:xfrm>
          <a:prstGeom prst="rect">
            <a:avLst/>
          </a:prstGeom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838200" y="1343168"/>
            <a:ext cx="10515600" cy="48337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800100" indent="-3429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2pPr>
            <a:lvl3pPr marL="1257300" indent="-3429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714500" indent="-3429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4pPr>
            <a:lvl5pPr marL="2171700" indent="-3429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9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- Halb /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343169"/>
            <a:ext cx="5181600" cy="483379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343169"/>
            <a:ext cx="5181600" cy="483379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9E15-DC7C-4C09-A68D-110D8E47F28F}" type="datetime1">
              <a:rPr lang="en-US" smtClean="0"/>
              <a:t>7/13/2025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Datenanalyse</a:t>
            </a:r>
            <a:r>
              <a:rPr lang="en-US" dirty="0"/>
              <a:t> – </a:t>
            </a:r>
            <a:r>
              <a:rPr lang="en-US" dirty="0" err="1"/>
              <a:t>Sitzung</a:t>
            </a:r>
            <a:r>
              <a:rPr lang="en-US" dirty="0"/>
              <a:t> 11: </a:t>
            </a:r>
            <a:r>
              <a:rPr lang="en-US" dirty="0" err="1"/>
              <a:t>Datenvisualisierung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8656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2676" y="89605"/>
            <a:ext cx="1052240" cy="55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3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- Zwei Drittel / Ein Dr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838199" y="1343169"/>
            <a:ext cx="6954289" cy="483379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BA6A-78A3-4A7B-B711-2798BA576795}" type="datetime1">
              <a:rPr lang="en-US" smtClean="0"/>
              <a:t>7/13/2025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Datenanalyse</a:t>
            </a:r>
            <a:r>
              <a:rPr lang="en-US" dirty="0"/>
              <a:t> – </a:t>
            </a:r>
            <a:r>
              <a:rPr lang="en-US" dirty="0" err="1"/>
              <a:t>Sitzung</a:t>
            </a:r>
            <a:r>
              <a:rPr lang="en-US" dirty="0"/>
              <a:t> 11: </a:t>
            </a:r>
            <a:r>
              <a:rPr lang="en-US" dirty="0" err="1"/>
              <a:t>Datenvisualisierung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8656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2676" y="89605"/>
            <a:ext cx="1052240" cy="551042"/>
          </a:xfrm>
          <a:prstGeom prst="rect">
            <a:avLst/>
          </a:prstGeom>
        </p:spPr>
      </p:pic>
      <p:sp>
        <p:nvSpPr>
          <p:cNvPr id="15" name="Inhaltsplatzhalter 3"/>
          <p:cNvSpPr>
            <a:spLocks noGrp="1"/>
          </p:cNvSpPr>
          <p:nvPr>
            <p:ph sz="half" idx="16"/>
          </p:nvPr>
        </p:nvSpPr>
        <p:spPr>
          <a:xfrm>
            <a:off x="7966364" y="1343169"/>
            <a:ext cx="3392978" cy="483379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2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- Ein Drittel / Zwei Dr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3"/>
          <p:cNvSpPr>
            <a:spLocks noGrp="1"/>
          </p:cNvSpPr>
          <p:nvPr>
            <p:ph sz="half" idx="16"/>
          </p:nvPr>
        </p:nvSpPr>
        <p:spPr>
          <a:xfrm>
            <a:off x="4399511" y="1343169"/>
            <a:ext cx="6959831" cy="483379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AC22-42B0-4C2B-9656-1464CC6406CD}" type="datetime1">
              <a:rPr lang="en-US" smtClean="0"/>
              <a:t>7/13/2025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Datenanalyse</a:t>
            </a:r>
            <a:r>
              <a:rPr lang="en-US" dirty="0"/>
              <a:t> – </a:t>
            </a:r>
            <a:r>
              <a:rPr lang="en-US" dirty="0" err="1"/>
              <a:t>Sitzung</a:t>
            </a:r>
            <a:r>
              <a:rPr lang="en-US" dirty="0"/>
              <a:t> 11: </a:t>
            </a:r>
            <a:r>
              <a:rPr lang="en-US" dirty="0" err="1"/>
              <a:t>Datenvisualisierung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8656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2676" y="89605"/>
            <a:ext cx="1052240" cy="551042"/>
          </a:xfrm>
          <a:prstGeom prst="rect">
            <a:avLst/>
          </a:prstGeom>
        </p:spPr>
      </p:pic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838200" y="1343169"/>
            <a:ext cx="3392978" cy="483379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6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D41-3CC8-45C4-8030-8ECFBAEFCA28}" type="datetime1">
              <a:rPr lang="en-US" smtClean="0"/>
              <a:t>7/13/2025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Datenanalyse</a:t>
            </a:r>
            <a:r>
              <a:rPr lang="en-US" dirty="0"/>
              <a:t> – </a:t>
            </a:r>
            <a:r>
              <a:rPr lang="en-US" dirty="0" err="1"/>
              <a:t>Sitzung</a:t>
            </a:r>
            <a:r>
              <a:rPr lang="en-US" dirty="0"/>
              <a:t> 11: </a:t>
            </a:r>
            <a:r>
              <a:rPr lang="en-US" dirty="0" err="1"/>
              <a:t>Datenvisualisierung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8656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2676" y="89605"/>
            <a:ext cx="1052240" cy="551042"/>
          </a:xfrm>
          <a:prstGeom prst="rect">
            <a:avLst/>
          </a:prstGeom>
        </p:spPr>
      </p:pic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838200" y="1343169"/>
            <a:ext cx="3392978" cy="483379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Inhaltsplatzhalter 3"/>
          <p:cNvSpPr>
            <a:spLocks noGrp="1"/>
          </p:cNvSpPr>
          <p:nvPr>
            <p:ph sz="half" idx="15"/>
          </p:nvPr>
        </p:nvSpPr>
        <p:spPr>
          <a:xfrm>
            <a:off x="4399511" y="1343169"/>
            <a:ext cx="3392978" cy="483379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6"/>
          </p:nvPr>
        </p:nvSpPr>
        <p:spPr>
          <a:xfrm>
            <a:off x="7966364" y="1343169"/>
            <a:ext cx="3392978" cy="483379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2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ß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7"/>
          </p:nvPr>
        </p:nvSpPr>
        <p:spPr>
          <a:xfrm>
            <a:off x="838200" y="640647"/>
            <a:ext cx="10515600" cy="553631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5E38-16AB-4402-9965-1780E18B522D}" type="datetime1">
              <a:rPr lang="en-US" smtClean="0"/>
              <a:t>7/13/2025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Datenanalyse</a:t>
            </a:r>
            <a:r>
              <a:rPr lang="en-US" dirty="0"/>
              <a:t> – </a:t>
            </a:r>
            <a:r>
              <a:rPr lang="en-US" dirty="0" err="1"/>
              <a:t>Sitzung</a:t>
            </a:r>
            <a:r>
              <a:rPr lang="en-US" dirty="0"/>
              <a:t> 11: </a:t>
            </a:r>
            <a:r>
              <a:rPr lang="en-US" dirty="0" err="1"/>
              <a:t>Datenvisualisierung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2676" y="89605"/>
            <a:ext cx="1052240" cy="55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4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12192000" cy="6356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2676" y="92007"/>
            <a:ext cx="1047654" cy="54864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quarter" idx="17"/>
          </p:nvPr>
        </p:nvSpPr>
        <p:spPr>
          <a:xfrm>
            <a:off x="838200" y="640647"/>
            <a:ext cx="10515600" cy="553631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Tx/>
              <a:buNone/>
              <a:defRPr sz="3600" cap="small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Clr>
                <a:schemeClr val="bg1"/>
              </a:buClr>
              <a:buFontTx/>
              <a:buNone/>
              <a:defRPr sz="3200" cap="small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Clr>
                <a:schemeClr val="bg1"/>
              </a:buClr>
              <a:buFontTx/>
              <a:buNone/>
              <a:defRPr sz="2800" cap="small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Clr>
                <a:schemeClr val="bg1"/>
              </a:buClr>
              <a:buFontTx/>
              <a:buNone/>
              <a:defRPr sz="2400" cap="small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Clr>
                <a:schemeClr val="bg1"/>
              </a:buClr>
              <a:buFontTx/>
              <a:buNone/>
              <a:defRPr sz="2000" cap="sm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985E-812E-4F65-8211-FCD5F0C76F8F}" type="datetime1">
              <a:rPr lang="en-US" smtClean="0"/>
              <a:t>7/13/2025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Datenanalyse</a:t>
            </a:r>
            <a:r>
              <a:rPr lang="en-US" dirty="0"/>
              <a:t> – </a:t>
            </a:r>
            <a:r>
              <a:rPr lang="en-US" dirty="0" err="1"/>
              <a:t>Sitzung</a:t>
            </a:r>
            <a:r>
              <a:rPr lang="en-US" dirty="0"/>
              <a:t> 11: </a:t>
            </a:r>
            <a:r>
              <a:rPr lang="en-US" dirty="0" err="1"/>
              <a:t>Datenvisualisierung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9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8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Eine Zeile</a:t>
            </a:r>
            <a:br>
              <a:rPr lang="de-DE" dirty="0"/>
            </a:br>
            <a:r>
              <a:rPr lang="de-DE" dirty="0"/>
              <a:t>Zwei Zeilen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343168"/>
            <a:ext cx="10515600" cy="4833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998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74460-8E57-41AB-A7A6-4911ECEA2F3A}" type="datetime1">
              <a:rPr lang="en-US" smtClean="0"/>
              <a:t>7/13/2025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03615" y="6356350"/>
            <a:ext cx="83958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Datenanalyse</a:t>
            </a:r>
            <a:r>
              <a:rPr lang="en-US" dirty="0"/>
              <a:t> – </a:t>
            </a:r>
            <a:r>
              <a:rPr lang="en-US" dirty="0" err="1"/>
              <a:t>Sitzung</a:t>
            </a:r>
            <a:r>
              <a:rPr lang="en-US" dirty="0"/>
              <a:t> 11: </a:t>
            </a:r>
            <a:r>
              <a:rPr lang="en-US" dirty="0" err="1"/>
              <a:t>Datenvisualisierung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65970" y="6356350"/>
            <a:ext cx="987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26BBE-D3A3-4F3F-A638-BF713FEEB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1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datenanalyse.ifkw.lmu.de/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enanalyse.ifkw.lmu.d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enanalyse.ifkw.lmu.d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enanalyse.ifkw.lmu.de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enanalyse.ifkw.lmu.de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datenanalyse.ifkw.lmu.de/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/>
              <a:t>Datenvisualisierung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Institut für Kommunikationswissenschaft und Medienforschung</a:t>
            </a:r>
          </a:p>
          <a:p>
            <a:r>
              <a:rPr lang="de-DE" dirty="0"/>
              <a:t>Ludwig-Maximilians-Universität München</a:t>
            </a:r>
          </a:p>
          <a:p>
            <a:endParaRPr lang="de-DE"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B52FE8CC-55D1-4BB7-B888-9A5FEB3B3E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36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CB96F-049D-3731-2117-5CB42957B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FE7CB-5559-25A6-01EE-6A070E449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Grammar of Graphics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23164D-4CE9-FDF5-2EC8-DBBF1F17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Grafik 4" descr="Ein Bild, das Screenshot, Kreis, Grafiken, Design enthält.&#10;&#10;Automatisch generierte Beschreibung">
            <a:extLst>
              <a:ext uri="{FF2B5EF4-FFF2-40B4-BE49-F238E27FC236}">
                <a16:creationId xmlns:a16="http://schemas.microsoft.com/office/drawing/2014/main" id="{DEBF8567-E40A-B491-C69B-7956F9DE2B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165" y="2201779"/>
            <a:ext cx="2125609" cy="24544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31BECF6-0C87-7D81-4051-BDD025E5FC02}"/>
              </a:ext>
            </a:extLst>
          </p:cNvPr>
          <p:cNvSpPr txBox="1"/>
          <p:nvPr/>
        </p:nvSpPr>
        <p:spPr>
          <a:xfrm rot="16200000">
            <a:off x="8869033" y="2913204"/>
            <a:ext cx="60933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Quelle: https://raw.githubusercontent.com/rstudio/hex-stickers/master/PNG/ggplot2.png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E600C1B-55CC-E728-9A35-6752A39F1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575"/>
            <a:ext cx="6286500" cy="5876925"/>
          </a:xfrm>
        </p:spPr>
        <p:txBody>
          <a:bodyPr anchor="t">
            <a:norm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Das </a:t>
            </a:r>
            <a:r>
              <a:rPr lang="de-D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gg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ggplot2 steht für </a:t>
            </a:r>
            <a:r>
              <a:rPr lang="de-DE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Grammar </a:t>
            </a:r>
            <a:r>
              <a:rPr lang="de-DE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de-DE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Graphics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was bedeutet, dass wir jede Komponente eines Graphen Schicht für Schicht und Komponente für Komponente beschreiben können.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2000" dirty="0">
                <a:solidFill>
                  <a:srgbClr val="2F854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Ebene : 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Häufig ein Koordinatensystem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2000" dirty="0">
                <a:solidFill>
                  <a:srgbClr val="2F854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Ebene : 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z.B. Datenwerte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2000" dirty="0">
                <a:solidFill>
                  <a:srgbClr val="2F854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Ebene : 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z.B. Trendlinie mit Konfidenzintervall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2000" dirty="0">
                <a:solidFill>
                  <a:srgbClr val="2F854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Ebene : 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 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A43A178-81D3-E7D0-71E6-EC7F5C4B73B6}"/>
              </a:ext>
            </a:extLst>
          </p:cNvPr>
          <p:cNvSpPr txBox="1"/>
          <p:nvPr/>
        </p:nvSpPr>
        <p:spPr>
          <a:xfrm>
            <a:off x="838200" y="5436670"/>
            <a:ext cx="6645965" cy="646331"/>
          </a:xfrm>
          <a:prstGeom prst="rect">
            <a:avLst/>
          </a:prstGeom>
          <a:solidFill>
            <a:srgbClr val="2F854C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de-D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ggplot2 weist den Variablen Objekte (Punkte, Linien, Balken) mit ästhetischen Attributen (Farbe, Form, Größe) zu.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163F78AA-787B-5135-972D-C1CCADE94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</p:spTree>
    <p:extLst>
      <p:ext uri="{BB962C8B-B14F-4D97-AF65-F5344CB8AC3E}">
        <p14:creationId xmlns:p14="http://schemas.microsoft.com/office/powerpoint/2010/main" val="1353626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369CB-CD89-B72A-71F5-B79F1DAA4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3B86D-38FD-02E4-ECF8-672DD2C0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Grammar of Graphics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C14D52-1909-BAD3-7C0D-C6B40268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Grafik 4" descr="Ein Bild, das Screenshot, Kreis, Grafiken, Design enthält.&#10;&#10;Automatisch generierte Beschreibung">
            <a:extLst>
              <a:ext uri="{FF2B5EF4-FFF2-40B4-BE49-F238E27FC236}">
                <a16:creationId xmlns:a16="http://schemas.microsoft.com/office/drawing/2014/main" id="{B8DA5E66-0981-B0CC-B223-299B0AF864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01779"/>
            <a:ext cx="2125609" cy="24544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22E803A-7239-F41A-7AD3-6DE4EEB154CF}"/>
              </a:ext>
            </a:extLst>
          </p:cNvPr>
          <p:cNvSpPr txBox="1"/>
          <p:nvPr/>
        </p:nvSpPr>
        <p:spPr>
          <a:xfrm rot="16200000">
            <a:off x="-2844060" y="2866426"/>
            <a:ext cx="60933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Quelle: https://raw.githubusercontent.com/rstudio/hex-stickers/master/PNG/ggplot2.png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481B266-C95D-9D48-BC6A-2A5CC88BC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75" y="1804214"/>
            <a:ext cx="6286500" cy="5227721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de-DE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Notwendige Bestandteile sind: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Quellobjekt („</a:t>
            </a:r>
            <a:r>
              <a:rPr lang="de-D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“): Daten, die visualisiert werden sollen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Geometries („</a:t>
            </a:r>
            <a:r>
              <a:rPr lang="de-D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geom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_“): Geometrieoptionen, um festzulegen, welche geometrischen Objekte die Daten darstellen sollen (z. B. Punkte, Balken, Linien und vieles mehr)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de-D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Aesthetics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(„</a:t>
            </a:r>
            <a:r>
              <a:rPr lang="de-D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aes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()“): Spezifikationen der Objekte (d. h. Position, Farbe, Größe, Form, Linientyp, Transparenz, etc.)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169F4EC3-0EF2-9599-F824-6B22BA06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</p:spTree>
    <p:extLst>
      <p:ext uri="{BB962C8B-B14F-4D97-AF65-F5344CB8AC3E}">
        <p14:creationId xmlns:p14="http://schemas.microsoft.com/office/powerpoint/2010/main" val="427148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F7E7A-58FF-CB70-926F-642F88C9A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5D0DF9-56EA-A1F0-0433-57F49EE0B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Grammar of Graphics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8A4610-CE60-453B-ED38-7AE47BFB8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Grafik 4" descr="Ein Bild, das Screenshot, Kreis, Grafiken, Design enthält.&#10;&#10;Automatisch generierte Beschreibung">
            <a:extLst>
              <a:ext uri="{FF2B5EF4-FFF2-40B4-BE49-F238E27FC236}">
                <a16:creationId xmlns:a16="http://schemas.microsoft.com/office/drawing/2014/main" id="{6D169444-1FC8-4B85-CF22-1749C69ED3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165" y="2201779"/>
            <a:ext cx="2125609" cy="24544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783A17F-E1EA-C84A-447B-0EFDD3A047F0}"/>
              </a:ext>
            </a:extLst>
          </p:cNvPr>
          <p:cNvSpPr txBox="1"/>
          <p:nvPr/>
        </p:nvSpPr>
        <p:spPr>
          <a:xfrm rot="16200000">
            <a:off x="8869033" y="2913204"/>
            <a:ext cx="60933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Quelle: https://raw.githubusercontent.com/rstudio/hex-stickers/master/PNG/ggplot2.png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DEAF834-0155-1736-507C-FA4C480B0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5950"/>
            <a:ext cx="7709452" cy="4835525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de-DE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Optionale Bestandteile sind: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Scales („</a:t>
            </a:r>
            <a:r>
              <a:rPr lang="de-D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scale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_“): Skalierungsoptionen, um das Mapping von den Variablen bis zur Ästhetik abzustimmen (z.B. Achsenbegrenzungen, Teilstriche, etc.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Statistical </a:t>
            </a:r>
            <a:r>
              <a:rPr lang="de-D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transformations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(„</a:t>
            </a:r>
            <a:r>
              <a:rPr lang="de-D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stat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_“): Ergänzung statistischer Zusammenfassungen der Daten für die Visualisierung (z. B. Mittelwerte und Standardabweichungen</a:t>
            </a:r>
          </a:p>
          <a:p>
            <a:pPr lvl="0">
              <a:lnSpc>
                <a:spcPct val="106000"/>
              </a:lnSpc>
            </a:pPr>
            <a:r>
              <a:rPr lang="de-D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Coordinate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system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(„</a:t>
            </a:r>
            <a:r>
              <a:rPr lang="de-D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_“): Anpassung des Erscheinungsbilds des Koordinatensystems (z.B. um Koordinaten umzudrehen</a:t>
            </a:r>
            <a:endParaRPr lang="de-DE" dirty="0"/>
          </a:p>
        </p:txBody>
      </p:sp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B2E6E8C2-F9E1-FBA7-5E2E-5B7E4B47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</p:spTree>
    <p:extLst>
      <p:ext uri="{BB962C8B-B14F-4D97-AF65-F5344CB8AC3E}">
        <p14:creationId xmlns:p14="http://schemas.microsoft.com/office/powerpoint/2010/main" val="58705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94BF8-F186-E931-A05F-9443C6C4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A17F3-2417-777D-F5BC-02FEE075F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Grammar of Graphics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4A74F2-A7E5-E87C-E0CE-2FE79BF9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282419D-3EF7-E2FC-1488-0BF420F4A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299" y="1903605"/>
            <a:ext cx="6286500" cy="10142621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de-DE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Ergänzende Bestandteile sind: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Position: Anpassung überlappender Objekte (z. B. Stapeln)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</a:pPr>
            <a:r>
              <a:rPr lang="de-D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Facets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(„</a:t>
            </a:r>
            <a:r>
              <a:rPr lang="de-D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facet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_“): Unterteilung des Hauptplots in mehrere Unterplots 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Visual </a:t>
            </a:r>
            <a:r>
              <a:rPr lang="de-D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themes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(„</a:t>
            </a:r>
            <a:r>
              <a:rPr lang="de-D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theme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()“): Veränderung der visuellen Grundlagen eines Plots (z. B. Hintergrund, Schriftart, Größen und Farben)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Axis </a:t>
            </a:r>
            <a:r>
              <a:rPr lang="de-D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labels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(„</a:t>
            </a:r>
            <a:r>
              <a:rPr lang="de-D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labs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()“): Anpassung der Achsenbeschriftung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  <a:spcAft>
                <a:spcPts val="800"/>
              </a:spcAft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200" dirty="0"/>
          </a:p>
        </p:txBody>
      </p:sp>
      <p:pic>
        <p:nvPicPr>
          <p:cNvPr id="3" name="Grafik 2" descr="Ein Bild, das Screenshot, Kreis, Grafiken, Design enthält.&#10;&#10;Automatisch generierte Beschreibung">
            <a:extLst>
              <a:ext uri="{FF2B5EF4-FFF2-40B4-BE49-F238E27FC236}">
                <a16:creationId xmlns:a16="http://schemas.microsoft.com/office/drawing/2014/main" id="{64151450-52CE-D1FE-91DE-4AD240A4C2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01779"/>
            <a:ext cx="2125609" cy="245444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9CEB1D4-DB73-6381-30BA-0F55A0507B83}"/>
              </a:ext>
            </a:extLst>
          </p:cNvPr>
          <p:cNvSpPr txBox="1"/>
          <p:nvPr/>
        </p:nvSpPr>
        <p:spPr>
          <a:xfrm rot="16200000">
            <a:off x="-2844060" y="2866426"/>
            <a:ext cx="60933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Quelle: https://raw.githubusercontent.com/rstudio/hex-stickers/master/PNG/ggplot2.png</a:t>
            </a:r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37207EC9-E145-6747-3FD6-BFCF78AC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</p:spTree>
    <p:extLst>
      <p:ext uri="{BB962C8B-B14F-4D97-AF65-F5344CB8AC3E}">
        <p14:creationId xmlns:p14="http://schemas.microsoft.com/office/powerpoint/2010/main" val="1393149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B66C1-7D22-51A6-8777-8A07603D9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CBA18A-6124-D592-8167-A27482161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Grammar of Graphics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3F9730-C05F-3D0F-DE5C-9773059A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8AC8DB-14CD-BDE9-1783-2CB102B85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226" y="1749973"/>
            <a:ext cx="4455160" cy="567952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 </a:t>
            </a:r>
            <a:r>
              <a:rPr lang="de-DE" sz="1800" b="1" dirty="0">
                <a:solidFill>
                  <a:srgbClr val="2F854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ersten Schritt 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werden die </a:t>
            </a:r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Daten geladen 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(hier der </a:t>
            </a:r>
            <a:r>
              <a:rPr lang="de-D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WoJ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-Datensatz)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2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C65CFE2-D0C1-0946-2280-ABCBD005CF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616" y="987130"/>
            <a:ext cx="4840349" cy="5227331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2399E8E-73D9-4D3C-3E20-58CFA5A265E7}"/>
              </a:ext>
            </a:extLst>
          </p:cNvPr>
          <p:cNvSpPr txBox="1"/>
          <p:nvPr/>
        </p:nvSpPr>
        <p:spPr>
          <a:xfrm>
            <a:off x="763226" y="4481851"/>
            <a:ext cx="4455160" cy="667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 Funktion </a:t>
            </a:r>
            <a:r>
              <a:rPr lang="de-DE" sz="1800" b="1" dirty="0" err="1">
                <a:solidFill>
                  <a:srgbClr val="2F854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ggplot</a:t>
            </a:r>
            <a:r>
              <a:rPr lang="de-DE" sz="1800" b="1" dirty="0">
                <a:solidFill>
                  <a:srgbClr val="2F854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()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erstellt jetzt eine leere Leinwand (d. h. die erste Ebene). 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Verbinder: gewinkelt 16">
            <a:extLst>
              <a:ext uri="{FF2B5EF4-FFF2-40B4-BE49-F238E27FC236}">
                <a16:creationId xmlns:a16="http://schemas.microsoft.com/office/drawing/2014/main" id="{564CF2AC-642C-3152-47F7-D854AFD6E902}"/>
              </a:ext>
            </a:extLst>
          </p:cNvPr>
          <p:cNvCxnSpPr/>
          <p:nvPr/>
        </p:nvCxnSpPr>
        <p:spPr>
          <a:xfrm flipV="1">
            <a:off x="3452648" y="1387366"/>
            <a:ext cx="3342290" cy="2129587"/>
          </a:xfrm>
          <a:prstGeom prst="bentConnector3">
            <a:avLst>
              <a:gd name="adj1" fmla="val 7075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6">
            <a:extLst>
              <a:ext uri="{FF2B5EF4-FFF2-40B4-BE49-F238E27FC236}">
                <a16:creationId xmlns:a16="http://schemas.microsoft.com/office/drawing/2014/main" id="{1E525CB3-6B9A-8963-4FD4-427D36AF4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451BAE-B944-C973-3E78-F185E99BC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00" y="3158782"/>
            <a:ext cx="2349103" cy="5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35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FE964-3628-777E-ED9B-34738D060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66E516-EE9F-15AA-F81A-1C3FDCE80E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4335579"/>
            <a:ext cx="5310370" cy="4207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1AD419A-E6D5-15EF-7615-D62970FB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Grammar of Graphics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BBF7BE-547C-F93E-53AA-604FA157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0BFFD-7334-D580-259C-1899F2E32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226" y="1749973"/>
            <a:ext cx="4455160" cy="567952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 diese leere Leinwand zu füllen, muss der Funktion </a:t>
            </a:r>
            <a:r>
              <a:rPr lang="de-DE" sz="1800" b="1" dirty="0" err="1">
                <a:solidFill>
                  <a:srgbClr val="2F854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ggplot</a:t>
            </a:r>
            <a:r>
              <a:rPr lang="de-DE" sz="1800" b="1" dirty="0">
                <a:solidFill>
                  <a:srgbClr val="2F854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() 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mittgeteilt werden, welche </a:t>
            </a:r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Variablen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der x- und y-Achse zugewiesen werden sollen.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Dafür wird die Funktion </a:t>
            </a:r>
            <a:r>
              <a:rPr lang="de-DE" sz="1800" b="1" dirty="0" err="1">
                <a:solidFill>
                  <a:srgbClr val="2F854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aes</a:t>
            </a:r>
            <a:r>
              <a:rPr lang="de-DE" sz="1800" b="1" dirty="0">
                <a:solidFill>
                  <a:srgbClr val="2F854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() 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verwendet.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200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DA6B0BA-D63D-7060-293E-A417EAAAC5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095" y="923288"/>
            <a:ext cx="4840350" cy="5259641"/>
          </a:xfrm>
          <a:prstGeom prst="rect">
            <a:avLst/>
          </a:prstGeom>
        </p:spPr>
      </p:pic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1CE8C09F-CF72-75E6-75EF-7EC4CFB976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39801" y="2779449"/>
            <a:ext cx="3006395" cy="609518"/>
          </a:xfrm>
          <a:prstGeom prst="bentConnector3">
            <a:avLst>
              <a:gd name="adj1" fmla="val 9996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6">
            <a:extLst>
              <a:ext uri="{FF2B5EF4-FFF2-40B4-BE49-F238E27FC236}">
                <a16:creationId xmlns:a16="http://schemas.microsoft.com/office/drawing/2014/main" id="{78ED37BD-1712-A5BE-790B-FCA2FEE2E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</p:spTree>
    <p:extLst>
      <p:ext uri="{BB962C8B-B14F-4D97-AF65-F5344CB8AC3E}">
        <p14:creationId xmlns:p14="http://schemas.microsoft.com/office/powerpoint/2010/main" val="2525906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8F485-BCFF-2F08-1C0A-06BC4B483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9AD63-5EE0-E079-CA8D-9D2C9B21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Grammar of Graphics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526B8B-8B41-806A-9826-364EA08E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FC9609-361E-71F9-56C0-2BD866DA1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226" y="1749973"/>
            <a:ext cx="4455160" cy="567952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Danach muss noch das </a:t>
            </a:r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geometrische Objekt 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bestimmt werden.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200" dirty="0"/>
          </a:p>
        </p:txBody>
      </p:sp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08045689-68B4-81F6-6C72-8706096F930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073165" y="2553613"/>
            <a:ext cx="2294560" cy="687281"/>
          </a:xfrm>
          <a:prstGeom prst="bentConnector3">
            <a:avLst>
              <a:gd name="adj1" fmla="val 10016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11186AB0-19A6-3D58-5DA7-A9A47CF35C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761" y="778048"/>
            <a:ext cx="4857993" cy="5301903"/>
          </a:xfrm>
          <a:prstGeom prst="rect">
            <a:avLst/>
          </a:prstGeom>
        </p:spPr>
      </p:pic>
      <p:sp>
        <p:nvSpPr>
          <p:cNvPr id="5" name="Fußzeilenplatzhalter 6">
            <a:extLst>
              <a:ext uri="{FF2B5EF4-FFF2-40B4-BE49-F238E27FC236}">
                <a16:creationId xmlns:a16="http://schemas.microsoft.com/office/drawing/2014/main" id="{90D2ADDE-91E1-73D1-2B20-3B4A9F59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175DF-A895-9123-08B9-D6883D1E05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534956"/>
            <a:ext cx="5502965" cy="5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84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E5517-C810-3B40-F41B-2F254229C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C7164-D446-A85D-C647-6B5EBF31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Grammar of Graphics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49E3D9-48DB-16C9-EF77-18798321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Grafik 4" descr="Ein Bild, das Screenshot, Kreis, Grafiken, Design enthält.&#10;&#10;Automatisch generierte Beschreibung">
            <a:extLst>
              <a:ext uri="{FF2B5EF4-FFF2-40B4-BE49-F238E27FC236}">
                <a16:creationId xmlns:a16="http://schemas.microsoft.com/office/drawing/2014/main" id="{3593402B-93ED-0685-5561-3BD64AF12C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165" y="2201779"/>
            <a:ext cx="2125609" cy="24544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CD90501-0D7A-C531-E8B0-0405BE0C1FA6}"/>
              </a:ext>
            </a:extLst>
          </p:cNvPr>
          <p:cNvSpPr txBox="1"/>
          <p:nvPr/>
        </p:nvSpPr>
        <p:spPr>
          <a:xfrm rot="16200000">
            <a:off x="8869033" y="2913204"/>
            <a:ext cx="60933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Quelle: https://raw.githubusercontent.com/rstudio/hex-stickers/master/PNG/ggplot2.png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E7003FC0-56B4-A782-14B4-4B19E8254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01778"/>
            <a:ext cx="6964017" cy="4519697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Mit der </a:t>
            </a:r>
            <a:r>
              <a:rPr lang="de-DE" sz="2000" b="1" dirty="0" err="1">
                <a:solidFill>
                  <a:srgbClr val="2F854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geom</a:t>
            </a:r>
            <a:r>
              <a:rPr lang="de-DE" sz="2000" b="1" dirty="0">
                <a:solidFill>
                  <a:srgbClr val="2F854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Komponente der Funktion </a:t>
            </a:r>
            <a:r>
              <a:rPr lang="de-DE" sz="2000" b="1" dirty="0" err="1">
                <a:solidFill>
                  <a:srgbClr val="2F854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ggplot</a:t>
            </a:r>
            <a:r>
              <a:rPr lang="de-DE" sz="2000" b="1" dirty="0">
                <a:solidFill>
                  <a:srgbClr val="2F854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() 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können viele Diagrammtypen erstellt werden.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Besonders prominent:</a:t>
            </a:r>
          </a:p>
          <a:p>
            <a:pPr defTabSz="923925">
              <a:lnSpc>
                <a:spcPct val="106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r>
              <a:rPr lang="de-DE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geom_boxplot</a:t>
            </a:r>
            <a:r>
              <a:rPr lang="de-DE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()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um einen Boxplot zu erstellen</a:t>
            </a:r>
            <a:endParaRPr lang="de-DE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923925">
              <a:lnSpc>
                <a:spcPct val="106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r>
              <a:rPr lang="de-DE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geom_bar</a:t>
            </a:r>
            <a:r>
              <a:rPr lang="de-DE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()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um ein Balkendiagramm zu erstellen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23925">
              <a:lnSpc>
                <a:spcPct val="106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r>
              <a:rPr lang="de-DE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geom_histogram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um ein Histogramm zu erstellen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23925">
              <a:lnSpc>
                <a:spcPct val="106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r>
              <a:rPr lang="de-DE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geom_point</a:t>
            </a:r>
            <a:r>
              <a:rPr lang="de-DE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()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um ein Streu- oder Blasendiagramm zu erstellen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200" dirty="0"/>
          </a:p>
        </p:txBody>
      </p:sp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21C03E11-4640-4693-5FF0-18A5EFBF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</p:spTree>
    <p:extLst>
      <p:ext uri="{BB962C8B-B14F-4D97-AF65-F5344CB8AC3E}">
        <p14:creationId xmlns:p14="http://schemas.microsoft.com/office/powerpoint/2010/main" val="2661075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53C14-20E2-732D-9755-5943F2F1D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C67A3F-2142-7817-4832-A5E62ACD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Grammar of Graphics: </a:t>
            </a:r>
            <a:r>
              <a:rPr lang="en-US" dirty="0" err="1"/>
              <a:t>geom_boxplot</a:t>
            </a:r>
            <a:r>
              <a:rPr lang="en-US" dirty="0"/>
              <a:t>()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9D3F4B-F43F-6629-3D0E-D02B4D29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18</a:t>
            </a:fld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A7E0DFE-6228-E38F-2FE7-2FB37F0AEB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89757"/>
            <a:ext cx="5543648" cy="4666593"/>
          </a:xfrm>
          <a:prstGeom prst="rect">
            <a:avLst/>
          </a:prstGeom>
        </p:spPr>
      </p:pic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6716AB48-6399-2A2B-EFDD-8FEA5B1A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204586-23DC-288B-E3DF-63568C3C89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78" y="2975732"/>
            <a:ext cx="5718922" cy="114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14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919A1-710C-48B5-14C1-3F7BA947A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F6AB0-45C9-DB66-25CF-6D28E2520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Grammar of Graphics: </a:t>
            </a:r>
            <a:r>
              <a:rPr lang="de-DE" dirty="0" err="1"/>
              <a:t>geom_bar</a:t>
            </a:r>
            <a:r>
              <a:rPr lang="de-DE" dirty="0"/>
              <a:t>()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FAE048-8D47-AAA5-51D1-D9D653BA8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19</a:t>
            </a:fld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55B71F8-92BE-A6C9-6EAC-8F040E40F8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253" y="1485453"/>
            <a:ext cx="5252546" cy="4460995"/>
          </a:xfrm>
          <a:prstGeom prst="rect">
            <a:avLst/>
          </a:prstGeom>
        </p:spPr>
      </p:pic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AA1ADEA2-9242-6080-FD25-9CCD416A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470EFC-B3F6-4FEE-1533-D668A5B86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55940"/>
            <a:ext cx="4492791" cy="14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7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der Sitzung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AC522-E74B-4944-A7EA-996043EB0DEC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343168"/>
            <a:ext cx="10873154" cy="4833795"/>
          </a:xfrm>
        </p:spPr>
        <p:txBody>
          <a:bodyPr anchor="ctr">
            <a:noAutofit/>
          </a:bodyPr>
          <a:lstStyle/>
          <a:p>
            <a:pPr marL="463550" lvl="1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Das WARUM der Datenvisualisierung</a:t>
            </a:r>
          </a:p>
          <a:p>
            <a:pPr marL="463550" lvl="1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Das WIE der Datenvisualisierung</a:t>
            </a:r>
          </a:p>
          <a:p>
            <a:pPr marL="463550" lvl="1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Datenvisualisierung mit </a:t>
            </a:r>
            <a:r>
              <a:rPr lang="de-DE" dirty="0" err="1"/>
              <a:t>ggplot</a:t>
            </a:r>
            <a:r>
              <a:rPr lang="de-DE" dirty="0"/>
              <a:t>: Grammar </a:t>
            </a:r>
            <a:r>
              <a:rPr lang="de-DE" dirty="0" err="1"/>
              <a:t>of</a:t>
            </a:r>
            <a:r>
              <a:rPr lang="de-DE" dirty="0"/>
              <a:t> Graphics </a:t>
            </a:r>
          </a:p>
          <a:p>
            <a:pPr marL="749300" lvl="2" indent="-285750">
              <a:spcBef>
                <a:spcPts val="1200"/>
              </a:spcBef>
            </a:pPr>
            <a:r>
              <a:rPr lang="de-DE" dirty="0"/>
              <a:t>Boxplot: </a:t>
            </a:r>
            <a:r>
              <a:rPr lang="de-DE" dirty="0" err="1"/>
              <a:t>geom_boxplot</a:t>
            </a:r>
            <a:r>
              <a:rPr lang="de-DE" dirty="0"/>
              <a:t>()</a:t>
            </a:r>
          </a:p>
          <a:p>
            <a:pPr marL="749300" lvl="2" indent="-285750">
              <a:spcBef>
                <a:spcPts val="1200"/>
              </a:spcBef>
            </a:pPr>
            <a:r>
              <a:rPr lang="de-DE" dirty="0" err="1"/>
              <a:t>Histogram</a:t>
            </a:r>
            <a:r>
              <a:rPr lang="de-DE" dirty="0"/>
              <a:t>.: </a:t>
            </a:r>
            <a:r>
              <a:rPr lang="de-DE" dirty="0" err="1"/>
              <a:t>geom_histogram</a:t>
            </a:r>
            <a:r>
              <a:rPr lang="de-DE" dirty="0"/>
              <a:t>()</a:t>
            </a:r>
          </a:p>
          <a:p>
            <a:pPr marL="749300" lvl="2" indent="-285750">
              <a:spcBef>
                <a:spcPts val="1200"/>
              </a:spcBef>
            </a:pPr>
            <a:r>
              <a:rPr lang="de-DE" dirty="0"/>
              <a:t>Säulen / Balkendiagramm: </a:t>
            </a:r>
            <a:r>
              <a:rPr lang="de-DE" dirty="0" err="1"/>
              <a:t>geom_bar</a:t>
            </a:r>
            <a:r>
              <a:rPr lang="de-DE" dirty="0"/>
              <a:t>()</a:t>
            </a:r>
          </a:p>
          <a:p>
            <a:pPr marL="749300" lvl="2" indent="-285750">
              <a:spcBef>
                <a:spcPts val="1200"/>
              </a:spcBef>
            </a:pPr>
            <a:r>
              <a:rPr lang="de-DE" dirty="0"/>
              <a:t>Streudiagramm: </a:t>
            </a:r>
            <a:r>
              <a:rPr lang="de-DE" dirty="0" err="1"/>
              <a:t>geom_point</a:t>
            </a:r>
            <a:r>
              <a:rPr lang="de-DE" dirty="0"/>
              <a:t>()</a:t>
            </a:r>
          </a:p>
          <a:p>
            <a:pPr marL="463550" lvl="1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Datenvisualisierung mit </a:t>
            </a:r>
            <a:r>
              <a:rPr lang="de-DE" dirty="0" err="1"/>
              <a:t>tidycomm</a:t>
            </a:r>
            <a:endParaRPr lang="de-DE" dirty="0"/>
          </a:p>
          <a:p>
            <a:pPr marL="463550" lvl="1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Übung 1: Datenvisualisierung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C4DB98E-F1BF-F54E-8844-3FBFFE552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Datenvisualisierung</a:t>
            </a:r>
          </a:p>
        </p:txBody>
      </p:sp>
    </p:spTree>
    <p:extLst>
      <p:ext uri="{BB962C8B-B14F-4D97-AF65-F5344CB8AC3E}">
        <p14:creationId xmlns:p14="http://schemas.microsoft.com/office/powerpoint/2010/main" val="2082850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F21AE-F7C2-1A21-F1D0-FD91639BD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81B236-8982-4C9D-C10B-E54325AB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Grammar of Graphics: </a:t>
            </a:r>
            <a:r>
              <a:rPr lang="de-DE" dirty="0" err="1"/>
              <a:t>geom_bar</a:t>
            </a:r>
            <a:r>
              <a:rPr lang="de-DE" dirty="0"/>
              <a:t>()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AA4725-7567-9C93-FCDB-040AF5BF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AC3B1D4-17D4-6FE6-2407-AA8B5530D2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12768"/>
            <a:ext cx="5296442" cy="4494591"/>
          </a:xfrm>
          <a:prstGeom prst="rect">
            <a:avLst/>
          </a:prstGeom>
        </p:spPr>
      </p:pic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F6AE7DD6-DC6F-FC51-80CB-3E240BFB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6E251F-8753-3BF3-9533-EE7464DF4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873" y="3173203"/>
            <a:ext cx="4594517" cy="98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4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21B31-441C-5C12-43B2-563E407CB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CA5DE-1904-BBA2-0116-B7BD41C2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Grammar of Graphics: </a:t>
            </a:r>
            <a:r>
              <a:rPr lang="en-US" dirty="0" err="1"/>
              <a:t>geom_histogram</a:t>
            </a:r>
            <a:r>
              <a:rPr lang="en-US" dirty="0"/>
              <a:t>()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613B72-C20A-8C9D-3F97-886B56084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21</a:t>
            </a:fld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D5383B0-04CC-3818-089A-1846A226B9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64722"/>
            <a:ext cx="5135397" cy="4390687"/>
          </a:xfrm>
          <a:prstGeom prst="rect">
            <a:avLst/>
          </a:prstGeom>
        </p:spPr>
      </p:pic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80E65A47-F9A4-2934-9550-77F3F803E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3C2BB-B2C5-0F27-DDA2-EE7F36B7C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723655"/>
            <a:ext cx="4764647" cy="136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28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83D18-D676-061E-F96A-EA881FA8E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FC161-6071-3A72-7A94-40934EF0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Grammar of Graphics: </a:t>
            </a:r>
            <a:r>
              <a:rPr lang="en-US" dirty="0" err="1"/>
              <a:t>geom_point</a:t>
            </a:r>
            <a:r>
              <a:rPr lang="en-US" dirty="0"/>
              <a:t>()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409EB2-E5FB-A3CD-F73E-41EB24B0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22</a:t>
            </a:fld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3E25B3A-91F2-3CBB-07BC-65C9FF536F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729" y="1418886"/>
            <a:ext cx="5508657" cy="4682359"/>
          </a:xfrm>
          <a:prstGeom prst="rect">
            <a:avLst/>
          </a:prstGeom>
        </p:spPr>
      </p:pic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30D9D500-C1B3-651D-CBAC-927B9DEE9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09ADB-18C0-93BC-F80F-FEE5A8B732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13" y="2575163"/>
            <a:ext cx="5148865" cy="16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37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63F4B-D75D-71ED-A526-910AECC50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2A898AF-190B-8599-6CC2-449163BDC98C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4000" b="1" dirty="0"/>
              <a:t>4. Datenvisualisierung mit tidycomm</a:t>
            </a:r>
            <a:endParaRPr lang="de-DE" sz="4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6CD083-C3B8-34FF-044D-49A50ED21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Grafik 7" descr="Ein Bild, das Kreis, Grafiken, Symbol, Schrift enthält.&#10;&#10;Automatisch generierte Beschreibung">
            <a:hlinkClick r:id="rId2"/>
            <a:extLst>
              <a:ext uri="{FF2B5EF4-FFF2-40B4-BE49-F238E27FC236}">
                <a16:creationId xmlns:a16="http://schemas.microsoft.com/office/drawing/2014/main" id="{AC578E66-B9C6-3FA2-64BC-6A3AC90356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81037"/>
            <a:ext cx="2125609" cy="2453310"/>
          </a:xfrm>
          <a:prstGeom prst="rect">
            <a:avLst/>
          </a:prstGeom>
        </p:spPr>
      </p:pic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3FA1BB6B-E056-5713-02B2-013F3EB92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</p:spTree>
    <p:extLst>
      <p:ext uri="{BB962C8B-B14F-4D97-AF65-F5344CB8AC3E}">
        <p14:creationId xmlns:p14="http://schemas.microsoft.com/office/powerpoint/2010/main" val="1463370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38495-D727-DCFC-DAFA-465F6CAA5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522C9-11DD-C33B-7ED4-16A8F57C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Datenvisualisierung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tidycomm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B2ACA1-6F87-1386-D85B-260F918D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0BFA259-050A-79E7-A0D6-2B84772C7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6341"/>
            <a:ext cx="5257800" cy="4519697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statistische Standardtestverfahren noch einfacher zu visualisieren, gibt es im </a:t>
            </a:r>
            <a:r>
              <a:rPr lang="de-DE" sz="2000" b="1" dirty="0">
                <a:solidFill>
                  <a:srgbClr val="2F854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tidycomm-Package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de-DE" sz="2000" b="1" dirty="0" err="1">
                <a:solidFill>
                  <a:srgbClr val="2F854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visualize</a:t>
            </a:r>
            <a:r>
              <a:rPr lang="de-DE" sz="2000" b="1" dirty="0">
                <a:solidFill>
                  <a:srgbClr val="2F854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()-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Befehl.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Hier ein paar Beispiele zur Wiederholung…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200" dirty="0"/>
          </a:p>
        </p:txBody>
      </p:sp>
      <p:pic>
        <p:nvPicPr>
          <p:cNvPr id="3" name="Grafik 2" descr="Ein Bild, das Kreis, Grafiken, Symbol, Schrift enthält.&#10;&#10;Automatisch generierte Beschreibung">
            <a:hlinkClick r:id="rId3"/>
            <a:extLst>
              <a:ext uri="{FF2B5EF4-FFF2-40B4-BE49-F238E27FC236}">
                <a16:creationId xmlns:a16="http://schemas.microsoft.com/office/drawing/2014/main" id="{E345A42C-328B-96A5-6048-DD3D09AE23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190" y="2202345"/>
            <a:ext cx="2125609" cy="2453310"/>
          </a:xfrm>
          <a:prstGeom prst="rect">
            <a:avLst/>
          </a:prstGeom>
        </p:spPr>
      </p:pic>
      <p:sp>
        <p:nvSpPr>
          <p:cNvPr id="5" name="Fußzeilenplatzhalter 6">
            <a:extLst>
              <a:ext uri="{FF2B5EF4-FFF2-40B4-BE49-F238E27FC236}">
                <a16:creationId xmlns:a16="http://schemas.microsoft.com/office/drawing/2014/main" id="{3077A477-96AA-8390-C70F-B42DB341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</p:spTree>
    <p:extLst>
      <p:ext uri="{BB962C8B-B14F-4D97-AF65-F5344CB8AC3E}">
        <p14:creationId xmlns:p14="http://schemas.microsoft.com/office/powerpoint/2010/main" val="165722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1B9CC-DE94-26D1-9AE0-EDB8D1657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71B08B-0815-49A8-6D05-FC3AC2A4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25</a:t>
            </a:fld>
            <a:endParaRPr lang="en-US" dirty="0"/>
          </a:p>
        </p:txBody>
      </p:sp>
      <p:pic>
        <p:nvPicPr>
          <p:cNvPr id="2" name="Grafik 1" descr="Ein Bild, das Kreis, Grafiken, Symbol, Schrift enthält.&#10;&#10;Automatisch generierte Beschreibung">
            <a:hlinkClick r:id="rId3"/>
            <a:extLst>
              <a:ext uri="{FF2B5EF4-FFF2-40B4-BE49-F238E27FC236}">
                <a16:creationId xmlns:a16="http://schemas.microsoft.com/office/drawing/2014/main" id="{DE44D712-0DBF-AEF0-22AA-26FB6CCBAB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7" y="2420059"/>
            <a:ext cx="2125609" cy="2453310"/>
          </a:xfrm>
          <a:prstGeom prst="rect">
            <a:avLst/>
          </a:prstGeom>
        </p:spPr>
      </p:pic>
      <p:pic>
        <p:nvPicPr>
          <p:cNvPr id="5" name="Grafik 4" descr="Ein Bild, das Text, Screenshot, Reihe, Schrift enthält.&#10;&#10;Automatisch generierte Beschreibung">
            <a:extLst>
              <a:ext uri="{FF2B5EF4-FFF2-40B4-BE49-F238E27FC236}">
                <a16:creationId xmlns:a16="http://schemas.microsoft.com/office/drawing/2014/main" id="{1CC372A6-575A-DDFD-E7B6-8B4A329D6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867" y="136525"/>
            <a:ext cx="7612017" cy="6146167"/>
          </a:xfrm>
          <a:prstGeom prst="rect">
            <a:avLst/>
          </a:prstGeom>
        </p:spPr>
      </p:pic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7CA34B9A-B783-11B2-8DCA-EB8EA499C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</p:spTree>
    <p:extLst>
      <p:ext uri="{BB962C8B-B14F-4D97-AF65-F5344CB8AC3E}">
        <p14:creationId xmlns:p14="http://schemas.microsoft.com/office/powerpoint/2010/main" val="2026769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77DBC-34DE-85F6-43F7-406C9EA2D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57373B-0F53-3E0D-60B2-42EA96C2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26</a:t>
            </a:fld>
            <a:endParaRPr lang="en-US" dirty="0"/>
          </a:p>
        </p:txBody>
      </p:sp>
      <p:pic>
        <p:nvPicPr>
          <p:cNvPr id="3" name="Grafik 2" descr="Ein Bild, das Kreis, Grafiken, Symbol, Schrift enthält.&#10;&#10;Automatisch generierte Beschreibung">
            <a:hlinkClick r:id="rId3"/>
            <a:extLst>
              <a:ext uri="{FF2B5EF4-FFF2-40B4-BE49-F238E27FC236}">
                <a16:creationId xmlns:a16="http://schemas.microsoft.com/office/drawing/2014/main" id="{B0DCFDF2-AAAB-49C3-3674-F7036EE75D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190" y="2202345"/>
            <a:ext cx="2125609" cy="2453310"/>
          </a:xfrm>
          <a:prstGeom prst="rect">
            <a:avLst/>
          </a:prstGeom>
        </p:spPr>
      </p:pic>
      <p:pic>
        <p:nvPicPr>
          <p:cNvPr id="6" name="Grafik 5" descr="Ein Bild, das Text, Muster enthält.&#10;&#10;Automatisch generierte Beschreibung">
            <a:extLst>
              <a:ext uri="{FF2B5EF4-FFF2-40B4-BE49-F238E27FC236}">
                <a16:creationId xmlns:a16="http://schemas.microsoft.com/office/drawing/2014/main" id="{DA589F59-29D4-6D09-37B6-81D3A91EDC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184" y="341993"/>
            <a:ext cx="4438357" cy="6014357"/>
          </a:xfrm>
          <a:prstGeom prst="rect">
            <a:avLst/>
          </a:prstGeom>
        </p:spPr>
      </p:pic>
      <p:sp>
        <p:nvSpPr>
          <p:cNvPr id="2" name="Fußzeilenplatzhalter 6">
            <a:extLst>
              <a:ext uri="{FF2B5EF4-FFF2-40B4-BE49-F238E27FC236}">
                <a16:creationId xmlns:a16="http://schemas.microsoft.com/office/drawing/2014/main" id="{69373849-10B2-0F29-84C8-7BAFEB21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</p:spTree>
    <p:extLst>
      <p:ext uri="{BB962C8B-B14F-4D97-AF65-F5344CB8AC3E}">
        <p14:creationId xmlns:p14="http://schemas.microsoft.com/office/powerpoint/2010/main" val="1124885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B2807-C977-64BF-6F90-12B7F995A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8CBBA1-D488-F02F-7E57-B2873A9B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27</a:t>
            </a:fld>
            <a:endParaRPr lang="en-US" dirty="0"/>
          </a:p>
        </p:txBody>
      </p:sp>
      <p:pic>
        <p:nvPicPr>
          <p:cNvPr id="3" name="Grafik 2" descr="Ein Bild, das Kreis, Grafiken, Symbol, Schrift enthält.&#10;&#10;Automatisch generierte Beschreibung">
            <a:hlinkClick r:id="rId3"/>
            <a:extLst>
              <a:ext uri="{FF2B5EF4-FFF2-40B4-BE49-F238E27FC236}">
                <a16:creationId xmlns:a16="http://schemas.microsoft.com/office/drawing/2014/main" id="{7C9D5F4B-DAFB-D0E7-A034-0A5940D6F8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190" y="2202345"/>
            <a:ext cx="2125609" cy="2453310"/>
          </a:xfrm>
          <a:prstGeom prst="rect">
            <a:avLst/>
          </a:prstGeom>
        </p:spPr>
      </p:pic>
      <p:pic>
        <p:nvPicPr>
          <p:cNvPr id="6" name="Grafik 5" descr="Ein Bild, das Text, Schrift, Screenshot, Handschrift enthält.&#10;&#10;Automatisch generierte Beschreibung">
            <a:extLst>
              <a:ext uri="{FF2B5EF4-FFF2-40B4-BE49-F238E27FC236}">
                <a16:creationId xmlns:a16="http://schemas.microsoft.com/office/drawing/2014/main" id="{7365BE8B-26E5-0D08-0C8A-33C5FA09EB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18" y="100815"/>
            <a:ext cx="4989468" cy="6255535"/>
          </a:xfrm>
          <a:prstGeom prst="rect">
            <a:avLst/>
          </a:prstGeom>
        </p:spPr>
      </p:pic>
      <p:sp>
        <p:nvSpPr>
          <p:cNvPr id="2" name="Fußzeilenplatzhalter 6">
            <a:extLst>
              <a:ext uri="{FF2B5EF4-FFF2-40B4-BE49-F238E27FC236}">
                <a16:creationId xmlns:a16="http://schemas.microsoft.com/office/drawing/2014/main" id="{C479EFA6-1E60-7B64-03E0-F8BF2C622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</p:spTree>
    <p:extLst>
      <p:ext uri="{BB962C8B-B14F-4D97-AF65-F5344CB8AC3E}">
        <p14:creationId xmlns:p14="http://schemas.microsoft.com/office/powerpoint/2010/main" val="3313015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63F4B-D75D-71ED-A526-910AECC50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2A898AF-190B-8599-6CC2-449163BDC98C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4000" b="1"/>
              <a:t>5. </a:t>
            </a:r>
            <a:r>
              <a:rPr lang="de-DE" sz="4000" b="1" dirty="0"/>
              <a:t>Übung 1: Datenvisualisierung</a:t>
            </a:r>
            <a:endParaRPr lang="de-DE" sz="4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6CD083-C3B8-34FF-044D-49A50ED21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28</a:t>
            </a:fld>
            <a:endParaRPr lang="en-US" dirty="0"/>
          </a:p>
        </p:txBody>
      </p:sp>
      <p:pic>
        <p:nvPicPr>
          <p:cNvPr id="8" name="Grafik 7" descr="Ein Bild, das Kreis, Grafiken, Symbol, Schrift enthält.&#10;&#10;Automatisch generierte Beschreibung">
            <a:hlinkClick r:id="rId2"/>
            <a:extLst>
              <a:ext uri="{FF2B5EF4-FFF2-40B4-BE49-F238E27FC236}">
                <a16:creationId xmlns:a16="http://schemas.microsoft.com/office/drawing/2014/main" id="{AC578E66-B9C6-3FA2-64BC-6A3AC90356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81037"/>
            <a:ext cx="2125609" cy="2453310"/>
          </a:xfrm>
          <a:prstGeom prst="rect">
            <a:avLst/>
          </a:prstGeom>
        </p:spPr>
      </p:pic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3FA1BB6B-E056-5713-02B2-013F3EB92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</p:spTree>
    <p:extLst>
      <p:ext uri="{BB962C8B-B14F-4D97-AF65-F5344CB8AC3E}">
        <p14:creationId xmlns:p14="http://schemas.microsoft.com/office/powerpoint/2010/main" val="3025186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343169"/>
            <a:ext cx="5181600" cy="4833794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None/>
            </a:pPr>
            <a:r>
              <a:rPr lang="de-DE" dirty="0"/>
              <a:t>Erstellen Sie für den </a:t>
            </a:r>
            <a:r>
              <a:rPr lang="de-DE" dirty="0" err="1"/>
              <a:t>WoJ</a:t>
            </a:r>
            <a:r>
              <a:rPr lang="de-DE" dirty="0"/>
              <a:t>-Datensatz einen Boxplot, der die Verteilung der Berufserfahrung (</a:t>
            </a:r>
            <a:r>
              <a:rPr lang="de-DE" dirty="0" err="1"/>
              <a:t>work_experience</a:t>
            </a:r>
            <a:r>
              <a:rPr lang="de-DE" dirty="0"/>
              <a:t>) der Journalist*innen getrennt für jedes Land darstellt. Weisen Sie dem Land die x-Achse und der Berufserfahrung die y-Achse zu.</a:t>
            </a:r>
          </a:p>
          <a:p>
            <a:pPr marL="0" inden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None/>
            </a:pPr>
            <a:endParaRPr lang="de-DE" dirty="0"/>
          </a:p>
          <a:p>
            <a:pPr marL="0" inden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None/>
              <a:tabLst>
                <a:tab pos="352425" algn="l"/>
              </a:tabLst>
            </a:pPr>
            <a:endParaRPr lang="de-DE" dirty="0"/>
          </a:p>
          <a:p>
            <a:pPr marL="457200" indent="-45720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+mj-lt"/>
              <a:buAutoNum type="alphaLcParenR"/>
              <a:tabLst>
                <a:tab pos="352425" algn="l"/>
              </a:tabLst>
            </a:pPr>
            <a:endParaRPr lang="de-DE" dirty="0"/>
          </a:p>
          <a:p>
            <a:pPr marL="457200" indent="-45720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+mj-lt"/>
              <a:buAutoNum type="alphaLcParenR"/>
              <a:tabLst>
                <a:tab pos="352425" algn="l"/>
              </a:tabLst>
            </a:pPr>
            <a:endParaRPr lang="de-DE" dirty="0"/>
          </a:p>
        </p:txBody>
      </p:sp>
      <p:pic>
        <p:nvPicPr>
          <p:cNvPr id="9" name="Picture 8" descr="A graph of different sizes and shapes&#10;&#10;Description automatically generated with medium confidence">
            <a:extLst>
              <a:ext uri="{FF2B5EF4-FFF2-40B4-BE49-F238E27FC236}">
                <a16:creationId xmlns:a16="http://schemas.microsoft.com/office/drawing/2014/main" id="{C7E79A48-0FA6-BF73-2DA1-85363361C9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9" y="1343169"/>
            <a:ext cx="5181600" cy="3678936"/>
          </a:xfrm>
          <a:prstGeom prst="rect">
            <a:avLst/>
          </a:prstGeom>
          <a:noFill/>
        </p:spPr>
      </p:pic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F4808693-242B-B003-28F4-060369933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 anchor="ctr">
            <a:normAutofit/>
          </a:bodyPr>
          <a:lstStyle/>
          <a:p>
            <a:r>
              <a:rPr lang="de-DE" dirty="0"/>
              <a:t>Datenvisualisierung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C44414-7B46-4033-B92F-BB6FF6B9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5970" y="6356350"/>
            <a:ext cx="9878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EF26BBE-D3A3-4F3F-A638-BF713FEEBD0D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8656"/>
          </a:xfrm>
        </p:spPr>
        <p:txBody>
          <a:bodyPr anchor="b">
            <a:norm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Übung 1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5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C1A45E1-8E9A-F945-82B9-6FAD3B25A5D0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4000" b="1" dirty="0"/>
              <a:t>1. Das WARUM der Datenvisualisierung</a:t>
            </a:r>
            <a:endParaRPr lang="de-DE" sz="4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BC330F-4858-4446-B7C5-5C122F81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276C80F0-65EE-DA77-B0CA-FEDF4630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64514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</p:spTree>
    <p:extLst>
      <p:ext uri="{BB962C8B-B14F-4D97-AF65-F5344CB8AC3E}">
        <p14:creationId xmlns:p14="http://schemas.microsoft.com/office/powerpoint/2010/main" val="4265659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F4808693-242B-B003-28F4-060369933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 anchor="ctr">
            <a:normAutofit/>
          </a:bodyPr>
          <a:lstStyle/>
          <a:p>
            <a:r>
              <a:rPr lang="de-DE" dirty="0"/>
              <a:t>Datenvisualisierung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C44414-7B46-4033-B92F-BB6FF6B9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5970" y="6356350"/>
            <a:ext cx="9878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EF26BBE-D3A3-4F3F-A638-BF713FEEBD0D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8656"/>
          </a:xfrm>
        </p:spPr>
        <p:txBody>
          <a:bodyPr anchor="b">
            <a:normAutofit/>
          </a:bodyPr>
          <a:lstStyle/>
          <a:p>
            <a:r>
              <a:rPr lang="de-DE" b="1" dirty="0">
                <a:solidFill>
                  <a:schemeClr val="accent1"/>
                </a:solidFill>
                <a:highlight>
                  <a:srgbClr val="C0C0C0"/>
                </a:highlight>
              </a:rPr>
              <a:t>Lösung</a:t>
            </a:r>
            <a:r>
              <a:rPr lang="de-DE" b="1" dirty="0">
                <a:solidFill>
                  <a:schemeClr val="accent1"/>
                </a:solidFill>
              </a:rPr>
              <a:t> für Übung 1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53C608-8E5A-0EF2-DB82-98695842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52" y="2061512"/>
            <a:ext cx="7461199" cy="101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4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Das </a:t>
            </a:r>
            <a:r>
              <a:rPr lang="en-US" dirty="0" err="1"/>
              <a:t>WARUM</a:t>
            </a:r>
            <a:r>
              <a:rPr lang="en-US" dirty="0"/>
              <a:t> der </a:t>
            </a:r>
            <a:r>
              <a:rPr lang="en-US" dirty="0" err="1"/>
              <a:t>Datenvisualisierung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199" y="2098362"/>
            <a:ext cx="10621618" cy="3701777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Wiederholung:</a:t>
            </a:r>
            <a:endParaRPr lang="de-D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erhobenen Daten bilden zusammen die sog. 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Urliste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Für die 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Rangwertreihe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werden die erhobenen Daten sortiert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Häufigkeitsverteilung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gibt für jeden Merkmalswert die Häufigkeit an, mit der dieser in den erhobenen Daten vorkommt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C44414-7B46-4033-B92F-BB6FF6B9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ußzeilenplatzhalter 6">
            <a:extLst>
              <a:ext uri="{FF2B5EF4-FFF2-40B4-BE49-F238E27FC236}">
                <a16:creationId xmlns:a16="http://schemas.microsoft.com/office/drawing/2014/main" id="{213820CE-A351-A028-05AF-B8626445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</p:spTree>
    <p:extLst>
      <p:ext uri="{BB962C8B-B14F-4D97-AF65-F5344CB8AC3E}">
        <p14:creationId xmlns:p14="http://schemas.microsoft.com/office/powerpoint/2010/main" val="106533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936E7-FE0F-109C-149C-EE1EB4CB5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97870-4AF0-7DDA-6D97-8173C71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Das </a:t>
            </a:r>
            <a:r>
              <a:rPr lang="en-US" dirty="0" err="1"/>
              <a:t>WARUM</a:t>
            </a:r>
            <a:r>
              <a:rPr lang="en-US" dirty="0"/>
              <a:t> der </a:t>
            </a:r>
            <a:r>
              <a:rPr lang="en-US" dirty="0" err="1"/>
              <a:t>Datenvisualisierung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0B1157-FF25-DEE3-4E99-6703D6956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8363"/>
            <a:ext cx="10333383" cy="3701777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Wiederholung: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Datensätze in der Kommunikationswissenschaft umfassen jedoch oft 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viele Fälle 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 einer 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begrenzten Anzahl von Merkmalsausprägungen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mehr Fälle ein Datensatz umfasst, desto schwieriger wird es, sich in der Urliste oder Rangwertreihe zurechtzufinden.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Häufigkeitsverteilung kann hier helfen. Sie lässt sich 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tabellarisch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oder 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grafisch 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darstellen.</a:t>
            </a:r>
          </a:p>
          <a:p>
            <a:pPr marL="0" indent="0">
              <a:buNone/>
            </a:pPr>
            <a:endParaRPr lang="de-DE" sz="2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81DD92-7F45-35D1-CA72-E5084C348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ußzeilenplatzhalter 6">
            <a:extLst>
              <a:ext uri="{FF2B5EF4-FFF2-40B4-BE49-F238E27FC236}">
                <a16:creationId xmlns:a16="http://schemas.microsoft.com/office/drawing/2014/main" id="{AC63B4B9-3B39-1AC2-0828-CF7C4180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</p:spTree>
    <p:extLst>
      <p:ext uri="{BB962C8B-B14F-4D97-AF65-F5344CB8AC3E}">
        <p14:creationId xmlns:p14="http://schemas.microsoft.com/office/powerpoint/2010/main" val="80275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5845F-F34C-49C3-0489-E9584167E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F7FE6-335E-7A5D-8361-AD450F48F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Das </a:t>
            </a:r>
            <a:r>
              <a:rPr lang="en-US" dirty="0" err="1"/>
              <a:t>WARUM</a:t>
            </a:r>
            <a:r>
              <a:rPr lang="en-US" dirty="0"/>
              <a:t> der </a:t>
            </a:r>
            <a:r>
              <a:rPr lang="en-US" dirty="0" err="1"/>
              <a:t>Datenvisualisierung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3B7CE7-83F4-0FC3-A0C2-F646631A5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6716"/>
            <a:ext cx="3355428" cy="3701777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Wiederholung: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Für viele Menschen ist eine Visualisierung der Daten mit einem Bild einfacher begreifbar als mit einer Tabelle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haben sich unterschiedliche Darstellungsformen eingebürgert, die jeweilige Form hängt auch vom Skalenniveau des darzustellenden Merkmals ab</a:t>
            </a:r>
            <a:endParaRPr lang="de-DE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976337-AE76-09CA-70E0-F71F3BA9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EDDB39-1749-89E0-B38F-859CFBD5014E}"/>
              </a:ext>
            </a:extLst>
          </p:cNvPr>
          <p:cNvSpPr txBox="1"/>
          <p:nvPr/>
        </p:nvSpPr>
        <p:spPr>
          <a:xfrm>
            <a:off x="5568043" y="2098363"/>
            <a:ext cx="2996293" cy="3719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Nominale und ordinale Merkmale 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Clr>
                <a:srgbClr val="2F854C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Kreisdiagramm </a:t>
            </a:r>
            <a:b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(nur für nominalskalierte Merkmale!)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Clr>
                <a:srgbClr val="2F854C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Säulen-/Balkendiagramm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Metrische Merkmale 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Clr>
                <a:srgbClr val="2F854C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Streudiagramm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Clr>
                <a:srgbClr val="2F854C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Histogramm 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Clr>
                <a:srgbClr val="2F854C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Boxplot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Geschweifte Klammer links 14">
            <a:extLst>
              <a:ext uri="{FF2B5EF4-FFF2-40B4-BE49-F238E27FC236}">
                <a16:creationId xmlns:a16="http://schemas.microsoft.com/office/drawing/2014/main" id="{AF748743-539E-17E5-C1CC-47DA35E47A03}"/>
              </a:ext>
            </a:extLst>
          </p:cNvPr>
          <p:cNvSpPr/>
          <p:nvPr/>
        </p:nvSpPr>
        <p:spPr>
          <a:xfrm>
            <a:off x="4193629" y="2269671"/>
            <a:ext cx="1374413" cy="2346076"/>
          </a:xfrm>
          <a:prstGeom prst="leftBrace">
            <a:avLst>
              <a:gd name="adj1" fmla="val 0"/>
              <a:gd name="adj2" fmla="val 7849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 descr="Ein Bild, das Diagramm, Grafiken, Design enthält.&#10;&#10;Automatisch generierte Beschreibung">
            <a:extLst>
              <a:ext uri="{FF2B5EF4-FFF2-40B4-BE49-F238E27FC236}">
                <a16:creationId xmlns:a16="http://schemas.microsoft.com/office/drawing/2014/main" id="{A60062AB-7EC7-0631-9480-7DA3B11539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274" y="4712070"/>
            <a:ext cx="1767004" cy="1325253"/>
          </a:xfrm>
          <a:prstGeom prst="rect">
            <a:avLst/>
          </a:prstGeom>
        </p:spPr>
      </p:pic>
      <p:pic>
        <p:nvPicPr>
          <p:cNvPr id="19" name="Grafik 18" descr="Ein Bild, das Text, Screenshot, Rechteck, Quadrat enthält.&#10;&#10;Automatisch generierte Beschreibung">
            <a:extLst>
              <a:ext uri="{FF2B5EF4-FFF2-40B4-BE49-F238E27FC236}">
                <a16:creationId xmlns:a16="http://schemas.microsoft.com/office/drawing/2014/main" id="{3690C7D9-B64A-A360-EA6F-EA169BF1DB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562" y="2116716"/>
            <a:ext cx="1661692" cy="1246268"/>
          </a:xfrm>
          <a:prstGeom prst="rect">
            <a:avLst/>
          </a:prstGeom>
        </p:spPr>
      </p:pic>
      <p:pic>
        <p:nvPicPr>
          <p:cNvPr id="21" name="Grafik 20" descr="Ein Bild, das Screenshot, Diagramm, Design enthält.&#10;&#10;Automatisch generierte Beschreibung">
            <a:extLst>
              <a:ext uri="{FF2B5EF4-FFF2-40B4-BE49-F238E27FC236}">
                <a16:creationId xmlns:a16="http://schemas.microsoft.com/office/drawing/2014/main" id="{384FDE18-66C3-F85E-FE77-62F42E17CB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562" y="4699093"/>
            <a:ext cx="1661691" cy="1246268"/>
          </a:xfrm>
          <a:prstGeom prst="rect">
            <a:avLst/>
          </a:prstGeom>
        </p:spPr>
      </p:pic>
      <p:pic>
        <p:nvPicPr>
          <p:cNvPr id="23" name="Grafik 22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3B016147-6A22-23BB-31C9-ED4FA8662E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439" y="2098363"/>
            <a:ext cx="1661691" cy="1246268"/>
          </a:xfrm>
          <a:prstGeom prst="rect">
            <a:avLst/>
          </a:prstGeom>
        </p:spPr>
      </p:pic>
      <p:pic>
        <p:nvPicPr>
          <p:cNvPr id="25" name="Grafik 24" descr="Ein Bild, das Screenshot, Text, Rechteck, Diagramm enthält.&#10;&#10;Automatisch generierte Beschreibung">
            <a:extLst>
              <a:ext uri="{FF2B5EF4-FFF2-40B4-BE49-F238E27FC236}">
                <a16:creationId xmlns:a16="http://schemas.microsoft.com/office/drawing/2014/main" id="{CBA4EBE6-EB06-D260-D204-7F64E055705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248" y="3365723"/>
            <a:ext cx="1767005" cy="1325254"/>
          </a:xfrm>
          <a:prstGeom prst="rect">
            <a:avLst/>
          </a:prstGeom>
        </p:spPr>
      </p:pic>
      <p:pic>
        <p:nvPicPr>
          <p:cNvPr id="27" name="Grafik 26" descr="Ein Bild, das Screenshot, Rechteck, Text, Reihe enthält.&#10;&#10;Automatisch generierte Beschreibung">
            <a:extLst>
              <a:ext uri="{FF2B5EF4-FFF2-40B4-BE49-F238E27FC236}">
                <a16:creationId xmlns:a16="http://schemas.microsoft.com/office/drawing/2014/main" id="{6A3CCF8E-F807-CA9F-99B9-1D67E964004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597" y="3371217"/>
            <a:ext cx="1659373" cy="1244530"/>
          </a:xfrm>
          <a:prstGeom prst="rect">
            <a:avLst/>
          </a:prstGeom>
        </p:spPr>
      </p:pic>
      <p:sp>
        <p:nvSpPr>
          <p:cNvPr id="5" name="Fußzeilenplatzhalter 6">
            <a:extLst>
              <a:ext uri="{FF2B5EF4-FFF2-40B4-BE49-F238E27FC236}">
                <a16:creationId xmlns:a16="http://schemas.microsoft.com/office/drawing/2014/main" id="{4614BE4B-616C-BE6C-6078-A2BF0A99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</p:spTree>
    <p:extLst>
      <p:ext uri="{BB962C8B-B14F-4D97-AF65-F5344CB8AC3E}">
        <p14:creationId xmlns:p14="http://schemas.microsoft.com/office/powerpoint/2010/main" val="257620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AA71D-216A-4FE9-EA03-D1E606201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8D35C94-E589-2343-E7BE-EDCE4AB943F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4000" b="1" dirty="0"/>
              <a:t>2. Das WIE der Datenvisualisierung</a:t>
            </a:r>
            <a:endParaRPr lang="de-DE" sz="4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942C87-BEBB-7CC4-C11D-7B91FD44B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9ABD3A68-A22F-578D-9582-B97EB31CE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</p:spTree>
    <p:extLst>
      <p:ext uri="{BB962C8B-B14F-4D97-AF65-F5344CB8AC3E}">
        <p14:creationId xmlns:p14="http://schemas.microsoft.com/office/powerpoint/2010/main" val="318070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B2399-3D40-6F6F-EE52-7CBB77019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57E616-FD5B-551D-10C8-790E10B8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Das WIE der </a:t>
            </a:r>
            <a:r>
              <a:rPr lang="en-US" dirty="0" err="1"/>
              <a:t>Datenvisualisierung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983A10-5954-9674-07BD-7EAF0DDEA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3448"/>
            <a:ext cx="5257800" cy="3701777"/>
          </a:xfrm>
        </p:spPr>
        <p:txBody>
          <a:bodyPr anchor="t">
            <a:norm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Datenvisualisierung mit 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Base R ist möglich, jedoch sehr aufwendig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Das ggplot2-Package aus dem </a:t>
            </a:r>
            <a:r>
              <a:rPr lang="de-D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tidyverse-Metapackage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macht die Datenvisualisierung viel einfacher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ggplot2 ist ein mächtiger Baukasten, um statistische Diagramme zu erstellen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FD6837-A094-34E8-1FD7-3680DF5B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8</a:t>
            </a:fld>
            <a:endParaRPr lang="en-US" dirty="0"/>
          </a:p>
        </p:txBody>
      </p:sp>
      <p:pic>
        <p:nvPicPr>
          <p:cNvPr id="12" name="Grafik 11" descr="Ein Bild, das Screenshot, Kunst, Grafiken, Farbigkeit enthält.&#10;&#10;Automatisch generierte Beschreibung">
            <a:extLst>
              <a:ext uri="{FF2B5EF4-FFF2-40B4-BE49-F238E27FC236}">
                <a16:creationId xmlns:a16="http://schemas.microsoft.com/office/drawing/2014/main" id="{4A188267-6E04-F7DA-C811-94EB866350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78487" y="1522017"/>
            <a:ext cx="3667540" cy="381396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CD29A33-DB44-5B0C-9DC9-C6BFAB78B294}"/>
              </a:ext>
            </a:extLst>
          </p:cNvPr>
          <p:cNvSpPr txBox="1"/>
          <p:nvPr/>
        </p:nvSpPr>
        <p:spPr>
          <a:xfrm rot="16200000">
            <a:off x="8942614" y="1693590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Quelle: https://datasciencepartners.nl/tidyverse-r/</a:t>
            </a:r>
          </a:p>
        </p:txBody>
      </p:sp>
      <p:sp>
        <p:nvSpPr>
          <p:cNvPr id="5" name="Fußzeilenplatzhalter 6">
            <a:extLst>
              <a:ext uri="{FF2B5EF4-FFF2-40B4-BE49-F238E27FC236}">
                <a16:creationId xmlns:a16="http://schemas.microsoft.com/office/drawing/2014/main" id="{DCE89CB6-4014-2DE0-C44E-E1FA321D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</p:spTree>
    <p:extLst>
      <p:ext uri="{BB962C8B-B14F-4D97-AF65-F5344CB8AC3E}">
        <p14:creationId xmlns:p14="http://schemas.microsoft.com/office/powerpoint/2010/main" val="32239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923EE-6D6D-15E0-9030-6F1DDA159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1201678-4D9F-DEA5-3831-72494EEEA3C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4000" b="1" dirty="0"/>
              <a:t>3. Datenvisualisierung mit </a:t>
            </a:r>
            <a:r>
              <a:rPr lang="de-DE" sz="4000" b="1" dirty="0" err="1"/>
              <a:t>ggplot</a:t>
            </a:r>
            <a:r>
              <a:rPr lang="de-DE" sz="4000" b="1" dirty="0"/>
              <a:t>: Grammar </a:t>
            </a:r>
            <a:r>
              <a:rPr lang="de-DE" sz="4000" b="1" dirty="0" err="1"/>
              <a:t>of</a:t>
            </a:r>
            <a:r>
              <a:rPr lang="de-DE" sz="4000" b="1" dirty="0"/>
              <a:t> Graphics </a:t>
            </a:r>
          </a:p>
          <a:p>
            <a:endParaRPr lang="de-DE" sz="4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45D753-5D42-AD1B-111B-BE0A298E0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6BBE-D3A3-4F3F-A638-BF713FEEBD0D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Grafik 4" descr="Ein Bild, das Screenshot, Kreis, Grafiken, Design enthält.&#10;&#10;Automatisch generierte Beschreibung">
            <a:extLst>
              <a:ext uri="{FF2B5EF4-FFF2-40B4-BE49-F238E27FC236}">
                <a16:creationId xmlns:a16="http://schemas.microsoft.com/office/drawing/2014/main" id="{6CD942F1-834D-75C6-08D1-D2CA12C1C9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0647"/>
            <a:ext cx="2125609" cy="2454442"/>
          </a:xfrm>
          <a:prstGeom prst="rect">
            <a:avLst/>
          </a:prstGeom>
        </p:spPr>
      </p:pic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58DF9FB1-74BD-C997-93E1-9843B771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3615" y="6356350"/>
            <a:ext cx="8395853" cy="365125"/>
          </a:xfrm>
        </p:spPr>
        <p:txBody>
          <a:bodyPr/>
          <a:lstStyle/>
          <a:p>
            <a:r>
              <a:rPr lang="de-DE" dirty="0"/>
              <a:t>Datenvisualisierung</a:t>
            </a:r>
          </a:p>
        </p:txBody>
      </p:sp>
    </p:spTree>
    <p:extLst>
      <p:ext uri="{BB962C8B-B14F-4D97-AF65-F5344CB8AC3E}">
        <p14:creationId xmlns:p14="http://schemas.microsoft.com/office/powerpoint/2010/main" val="2531385511"/>
      </p:ext>
    </p:extLst>
  </p:cSld>
  <p:clrMapOvr>
    <a:masterClrMapping/>
  </p:clrMapOvr>
</p:sld>
</file>

<file path=ppt/theme/theme1.xml><?xml version="1.0" encoding="utf-8"?>
<a:theme xmlns:a="http://schemas.openxmlformats.org/drawingml/2006/main" name="LMU Julian Arial">
  <a:themeElements>
    <a:clrScheme name="Jul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854C"/>
      </a:accent1>
      <a:accent2>
        <a:srgbClr val="404040"/>
      </a:accent2>
      <a:accent3>
        <a:srgbClr val="2B6071"/>
      </a:accent3>
      <a:accent4>
        <a:srgbClr val="9A3662"/>
      </a:accent4>
      <a:accent5>
        <a:srgbClr val="B65240"/>
      </a:accent5>
      <a:accent6>
        <a:srgbClr val="B67C4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8FD5C105-F831-452E-B1A6-D1CB454FCB23}" vid="{4334E492-00A0-424C-A0EB-DD78C39B494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LMU Julian Arial</Template>
  <TotalTime>0</TotalTime>
  <Words>1026</Words>
  <Application>Microsoft Office PowerPoint</Application>
  <PresentationFormat>Widescreen</PresentationFormat>
  <Paragraphs>205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LMU Julian Arial</vt:lpstr>
      <vt:lpstr>Datenvisualisierung</vt:lpstr>
      <vt:lpstr>Ablauf der Sitzung</vt:lpstr>
      <vt:lpstr>PowerPoint Presentation</vt:lpstr>
      <vt:lpstr>Das WARUM der Datenvisualisierung</vt:lpstr>
      <vt:lpstr>Das WARUM der Datenvisualisierung</vt:lpstr>
      <vt:lpstr>Das WARUM der Datenvisualisierung</vt:lpstr>
      <vt:lpstr>PowerPoint Presentation</vt:lpstr>
      <vt:lpstr>Das WIE der Datenvisualisierung</vt:lpstr>
      <vt:lpstr>PowerPoint Presentation</vt:lpstr>
      <vt:lpstr>Grammar of Graphics </vt:lpstr>
      <vt:lpstr>Grammar of Graphics </vt:lpstr>
      <vt:lpstr>Grammar of Graphics </vt:lpstr>
      <vt:lpstr>Grammar of Graphics </vt:lpstr>
      <vt:lpstr>Grammar of Graphics </vt:lpstr>
      <vt:lpstr>Grammar of Graphics </vt:lpstr>
      <vt:lpstr>Grammar of Graphics </vt:lpstr>
      <vt:lpstr>Grammar of Graphics </vt:lpstr>
      <vt:lpstr>Grammar of Graphics: geom_boxplot()</vt:lpstr>
      <vt:lpstr>Grammar of Graphics: geom_bar()</vt:lpstr>
      <vt:lpstr>Grammar of Graphics: geom_bar()</vt:lpstr>
      <vt:lpstr>Grammar of Graphics: geom_histogram()</vt:lpstr>
      <vt:lpstr>Grammar of Graphics: geom_point()</vt:lpstr>
      <vt:lpstr>PowerPoint Presentation</vt:lpstr>
      <vt:lpstr>Datenvisualisierung mit tidycomm</vt:lpstr>
      <vt:lpstr>PowerPoint Presentation</vt:lpstr>
      <vt:lpstr>PowerPoint Presentation</vt:lpstr>
      <vt:lpstr>PowerPoint Presentation</vt:lpstr>
      <vt:lpstr>PowerPoint Presentation</vt:lpstr>
      <vt:lpstr>Übung 1</vt:lpstr>
      <vt:lpstr>Lösung für Übung 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Computergestützte Datenanalyse</dc:title>
  <dc:creator>Lara Kobilke</dc:creator>
  <cp:lastModifiedBy>Kobilke, Lara</cp:lastModifiedBy>
  <cp:revision>774</cp:revision>
  <dcterms:created xsi:type="dcterms:W3CDTF">2017-10-09T11:31:47Z</dcterms:created>
  <dcterms:modified xsi:type="dcterms:W3CDTF">2025-07-13T18:28:50Z</dcterms:modified>
</cp:coreProperties>
</file>